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7" r:id="rId3"/>
    <p:sldId id="258" r:id="rId4"/>
    <p:sldId id="262" r:id="rId5"/>
    <p:sldId id="263" r:id="rId6"/>
    <p:sldId id="264" r:id="rId7"/>
    <p:sldId id="265" r:id="rId8"/>
    <p:sldId id="266" r:id="rId9"/>
    <p:sldId id="272" r:id="rId10"/>
    <p:sldId id="269" r:id="rId11"/>
    <p:sldId id="270" r:id="rId12"/>
    <p:sldId id="267" r:id="rId13"/>
    <p:sldId id="268" r:id="rId14"/>
    <p:sldId id="275" r:id="rId15"/>
    <p:sldId id="284" r:id="rId16"/>
    <p:sldId id="273" r:id="rId17"/>
    <p:sldId id="274" r:id="rId18"/>
    <p:sldId id="276" r:id="rId19"/>
    <p:sldId id="277" r:id="rId20"/>
    <p:sldId id="278" r:id="rId21"/>
    <p:sldId id="279" r:id="rId22"/>
    <p:sldId id="280" r:id="rId23"/>
    <p:sldId id="281" r:id="rId24"/>
    <p:sldId id="282" r:id="rId25"/>
    <p:sldId id="283"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3575E2-8EAF-4E4A-91EF-4990AD31C9EB}" v="232" dt="2024-04-18T13:10:16.2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0" d="100"/>
          <a:sy n="100" d="100"/>
        </p:scale>
        <p:origin x="99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195B3-7B29-918B-E6EE-83F29EEC92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610B5E-A36F-88E5-67A9-020DB5DEAA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5A161A-FFF9-01C7-5FF5-430505925920}"/>
              </a:ext>
            </a:extLst>
          </p:cNvPr>
          <p:cNvSpPr>
            <a:spLocks noGrp="1"/>
          </p:cNvSpPr>
          <p:nvPr>
            <p:ph type="dt" sz="half" idx="10"/>
          </p:nvPr>
        </p:nvSpPr>
        <p:spPr/>
        <p:txBody>
          <a:bodyPr/>
          <a:lstStyle/>
          <a:p>
            <a:fld id="{84BFE0AF-DDA2-4F7C-A513-47BF20CB8C3F}" type="datetimeFigureOut">
              <a:rPr lang="en-US" smtClean="0"/>
              <a:t>4/18/2024</a:t>
            </a:fld>
            <a:endParaRPr lang="en-US"/>
          </a:p>
        </p:txBody>
      </p:sp>
      <p:sp>
        <p:nvSpPr>
          <p:cNvPr id="5" name="Footer Placeholder 4">
            <a:extLst>
              <a:ext uri="{FF2B5EF4-FFF2-40B4-BE49-F238E27FC236}">
                <a16:creationId xmlns:a16="http://schemas.microsoft.com/office/drawing/2014/main" id="{55B10009-964B-4119-70DA-B98B680DA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3B036-DA04-D77E-1132-C9F23AA70C68}"/>
              </a:ext>
            </a:extLst>
          </p:cNvPr>
          <p:cNvSpPr>
            <a:spLocks noGrp="1"/>
          </p:cNvSpPr>
          <p:nvPr>
            <p:ph type="sldNum" sz="quarter" idx="12"/>
          </p:nvPr>
        </p:nvSpPr>
        <p:spPr/>
        <p:txBody>
          <a:bodyPr/>
          <a:lstStyle/>
          <a:p>
            <a:fld id="{AB55E3C0-3F17-4DCA-A88E-0588E17C5965}" type="slidenum">
              <a:rPr lang="en-US" smtClean="0"/>
              <a:t>‹#›</a:t>
            </a:fld>
            <a:endParaRPr lang="en-US"/>
          </a:p>
        </p:txBody>
      </p:sp>
    </p:spTree>
    <p:extLst>
      <p:ext uri="{BB962C8B-B14F-4D97-AF65-F5344CB8AC3E}">
        <p14:creationId xmlns:p14="http://schemas.microsoft.com/office/powerpoint/2010/main" val="329639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31B2-39E5-B857-0BAB-8C7DE0FA76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2D13A9-5E74-8B60-BEA3-8AB7A68BA6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CCBAD-EE1E-FBB0-0949-564A9014A715}"/>
              </a:ext>
            </a:extLst>
          </p:cNvPr>
          <p:cNvSpPr>
            <a:spLocks noGrp="1"/>
          </p:cNvSpPr>
          <p:nvPr>
            <p:ph type="dt" sz="half" idx="10"/>
          </p:nvPr>
        </p:nvSpPr>
        <p:spPr/>
        <p:txBody>
          <a:bodyPr/>
          <a:lstStyle/>
          <a:p>
            <a:fld id="{84BFE0AF-DDA2-4F7C-A513-47BF20CB8C3F}" type="datetimeFigureOut">
              <a:rPr lang="en-US" smtClean="0"/>
              <a:t>4/18/2024</a:t>
            </a:fld>
            <a:endParaRPr lang="en-US"/>
          </a:p>
        </p:txBody>
      </p:sp>
      <p:sp>
        <p:nvSpPr>
          <p:cNvPr id="5" name="Footer Placeholder 4">
            <a:extLst>
              <a:ext uri="{FF2B5EF4-FFF2-40B4-BE49-F238E27FC236}">
                <a16:creationId xmlns:a16="http://schemas.microsoft.com/office/drawing/2014/main" id="{97799B4D-0836-6EE1-12E8-F666BAFB7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03F54-9B9A-DD48-D82F-5D2AF5BA04F5}"/>
              </a:ext>
            </a:extLst>
          </p:cNvPr>
          <p:cNvSpPr>
            <a:spLocks noGrp="1"/>
          </p:cNvSpPr>
          <p:nvPr>
            <p:ph type="sldNum" sz="quarter" idx="12"/>
          </p:nvPr>
        </p:nvSpPr>
        <p:spPr/>
        <p:txBody>
          <a:bodyPr/>
          <a:lstStyle/>
          <a:p>
            <a:fld id="{AB55E3C0-3F17-4DCA-A88E-0588E17C5965}" type="slidenum">
              <a:rPr lang="en-US" smtClean="0"/>
              <a:t>‹#›</a:t>
            </a:fld>
            <a:endParaRPr lang="en-US"/>
          </a:p>
        </p:txBody>
      </p:sp>
    </p:spTree>
    <p:extLst>
      <p:ext uri="{BB962C8B-B14F-4D97-AF65-F5344CB8AC3E}">
        <p14:creationId xmlns:p14="http://schemas.microsoft.com/office/powerpoint/2010/main" val="3320293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CF298F-2104-E4EA-5863-579A60710B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7A6FFC-9DE2-03E3-34B3-5956166371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81F3B-2A5F-2946-591F-7101520B7EA8}"/>
              </a:ext>
            </a:extLst>
          </p:cNvPr>
          <p:cNvSpPr>
            <a:spLocks noGrp="1"/>
          </p:cNvSpPr>
          <p:nvPr>
            <p:ph type="dt" sz="half" idx="10"/>
          </p:nvPr>
        </p:nvSpPr>
        <p:spPr/>
        <p:txBody>
          <a:bodyPr/>
          <a:lstStyle/>
          <a:p>
            <a:fld id="{84BFE0AF-DDA2-4F7C-A513-47BF20CB8C3F}" type="datetimeFigureOut">
              <a:rPr lang="en-US" smtClean="0"/>
              <a:t>4/18/2024</a:t>
            </a:fld>
            <a:endParaRPr lang="en-US"/>
          </a:p>
        </p:txBody>
      </p:sp>
      <p:sp>
        <p:nvSpPr>
          <p:cNvPr id="5" name="Footer Placeholder 4">
            <a:extLst>
              <a:ext uri="{FF2B5EF4-FFF2-40B4-BE49-F238E27FC236}">
                <a16:creationId xmlns:a16="http://schemas.microsoft.com/office/drawing/2014/main" id="{999EC79E-938C-4EFC-6F53-7F17FD646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ABFC2-03BB-880B-C898-1CAC45693E17}"/>
              </a:ext>
            </a:extLst>
          </p:cNvPr>
          <p:cNvSpPr>
            <a:spLocks noGrp="1"/>
          </p:cNvSpPr>
          <p:nvPr>
            <p:ph type="sldNum" sz="quarter" idx="12"/>
          </p:nvPr>
        </p:nvSpPr>
        <p:spPr/>
        <p:txBody>
          <a:bodyPr/>
          <a:lstStyle/>
          <a:p>
            <a:fld id="{AB55E3C0-3F17-4DCA-A88E-0588E17C5965}" type="slidenum">
              <a:rPr lang="en-US" smtClean="0"/>
              <a:t>‹#›</a:t>
            </a:fld>
            <a:endParaRPr lang="en-US"/>
          </a:p>
        </p:txBody>
      </p:sp>
    </p:spTree>
    <p:extLst>
      <p:ext uri="{BB962C8B-B14F-4D97-AF65-F5344CB8AC3E}">
        <p14:creationId xmlns:p14="http://schemas.microsoft.com/office/powerpoint/2010/main" val="3727241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3F88-1289-B835-E86F-5007D3EE58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E19A75-6C03-E51C-5E5B-AA7DD2DDDD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5C096-87B6-11E0-3ED0-A0491F023733}"/>
              </a:ext>
            </a:extLst>
          </p:cNvPr>
          <p:cNvSpPr>
            <a:spLocks noGrp="1"/>
          </p:cNvSpPr>
          <p:nvPr>
            <p:ph type="dt" sz="half" idx="10"/>
          </p:nvPr>
        </p:nvSpPr>
        <p:spPr/>
        <p:txBody>
          <a:bodyPr/>
          <a:lstStyle/>
          <a:p>
            <a:fld id="{84BFE0AF-DDA2-4F7C-A513-47BF20CB8C3F}" type="datetimeFigureOut">
              <a:rPr lang="en-US" smtClean="0"/>
              <a:t>4/18/2024</a:t>
            </a:fld>
            <a:endParaRPr lang="en-US"/>
          </a:p>
        </p:txBody>
      </p:sp>
      <p:sp>
        <p:nvSpPr>
          <p:cNvPr id="5" name="Footer Placeholder 4">
            <a:extLst>
              <a:ext uri="{FF2B5EF4-FFF2-40B4-BE49-F238E27FC236}">
                <a16:creationId xmlns:a16="http://schemas.microsoft.com/office/drawing/2014/main" id="{3440E782-F580-D2EB-68FE-79CEFCD88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00E7E-304C-322E-171E-16209DFE48AA}"/>
              </a:ext>
            </a:extLst>
          </p:cNvPr>
          <p:cNvSpPr>
            <a:spLocks noGrp="1"/>
          </p:cNvSpPr>
          <p:nvPr>
            <p:ph type="sldNum" sz="quarter" idx="12"/>
          </p:nvPr>
        </p:nvSpPr>
        <p:spPr/>
        <p:txBody>
          <a:bodyPr/>
          <a:lstStyle/>
          <a:p>
            <a:fld id="{AB55E3C0-3F17-4DCA-A88E-0588E17C5965}" type="slidenum">
              <a:rPr lang="en-US" smtClean="0"/>
              <a:t>‹#›</a:t>
            </a:fld>
            <a:endParaRPr lang="en-US"/>
          </a:p>
        </p:txBody>
      </p:sp>
    </p:spTree>
    <p:extLst>
      <p:ext uri="{BB962C8B-B14F-4D97-AF65-F5344CB8AC3E}">
        <p14:creationId xmlns:p14="http://schemas.microsoft.com/office/powerpoint/2010/main" val="84479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1B971-12EE-266F-25EF-0DDA2E2E1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3BD7D1-43E1-8EDE-53E4-92F800495E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AF229B-F235-D5DF-EB40-F5015E32941F}"/>
              </a:ext>
            </a:extLst>
          </p:cNvPr>
          <p:cNvSpPr>
            <a:spLocks noGrp="1"/>
          </p:cNvSpPr>
          <p:nvPr>
            <p:ph type="dt" sz="half" idx="10"/>
          </p:nvPr>
        </p:nvSpPr>
        <p:spPr/>
        <p:txBody>
          <a:bodyPr/>
          <a:lstStyle/>
          <a:p>
            <a:fld id="{84BFE0AF-DDA2-4F7C-A513-47BF20CB8C3F}" type="datetimeFigureOut">
              <a:rPr lang="en-US" smtClean="0"/>
              <a:t>4/18/2024</a:t>
            </a:fld>
            <a:endParaRPr lang="en-US"/>
          </a:p>
        </p:txBody>
      </p:sp>
      <p:sp>
        <p:nvSpPr>
          <p:cNvPr id="5" name="Footer Placeholder 4">
            <a:extLst>
              <a:ext uri="{FF2B5EF4-FFF2-40B4-BE49-F238E27FC236}">
                <a16:creationId xmlns:a16="http://schemas.microsoft.com/office/drawing/2014/main" id="{853889FA-9650-BB96-AB7B-444F5D1833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DB8937-946E-45D6-D042-DE616A8BD635}"/>
              </a:ext>
            </a:extLst>
          </p:cNvPr>
          <p:cNvSpPr>
            <a:spLocks noGrp="1"/>
          </p:cNvSpPr>
          <p:nvPr>
            <p:ph type="sldNum" sz="quarter" idx="12"/>
          </p:nvPr>
        </p:nvSpPr>
        <p:spPr/>
        <p:txBody>
          <a:bodyPr/>
          <a:lstStyle/>
          <a:p>
            <a:fld id="{AB55E3C0-3F17-4DCA-A88E-0588E17C5965}" type="slidenum">
              <a:rPr lang="en-US" smtClean="0"/>
              <a:t>‹#›</a:t>
            </a:fld>
            <a:endParaRPr lang="en-US"/>
          </a:p>
        </p:txBody>
      </p:sp>
    </p:spTree>
    <p:extLst>
      <p:ext uri="{BB962C8B-B14F-4D97-AF65-F5344CB8AC3E}">
        <p14:creationId xmlns:p14="http://schemas.microsoft.com/office/powerpoint/2010/main" val="4105615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4B303-ADC8-F311-DB41-ED13876A0D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CCF7D-DDF6-7893-0D48-B2B5D5E7D2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01F7EF-FFD1-9859-02D6-E8B807D423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79C1C5-A675-8CE8-8D8F-519A7768C445}"/>
              </a:ext>
            </a:extLst>
          </p:cNvPr>
          <p:cNvSpPr>
            <a:spLocks noGrp="1"/>
          </p:cNvSpPr>
          <p:nvPr>
            <p:ph type="dt" sz="half" idx="10"/>
          </p:nvPr>
        </p:nvSpPr>
        <p:spPr/>
        <p:txBody>
          <a:bodyPr/>
          <a:lstStyle/>
          <a:p>
            <a:fld id="{84BFE0AF-DDA2-4F7C-A513-47BF20CB8C3F}" type="datetimeFigureOut">
              <a:rPr lang="en-US" smtClean="0"/>
              <a:t>4/18/2024</a:t>
            </a:fld>
            <a:endParaRPr lang="en-US"/>
          </a:p>
        </p:txBody>
      </p:sp>
      <p:sp>
        <p:nvSpPr>
          <p:cNvPr id="6" name="Footer Placeholder 5">
            <a:extLst>
              <a:ext uri="{FF2B5EF4-FFF2-40B4-BE49-F238E27FC236}">
                <a16:creationId xmlns:a16="http://schemas.microsoft.com/office/drawing/2014/main" id="{4247A946-738C-9B0F-7CD8-5DD9AC8B7B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80C8B-A5F0-1D6D-681E-70EBF8DF79EB}"/>
              </a:ext>
            </a:extLst>
          </p:cNvPr>
          <p:cNvSpPr>
            <a:spLocks noGrp="1"/>
          </p:cNvSpPr>
          <p:nvPr>
            <p:ph type="sldNum" sz="quarter" idx="12"/>
          </p:nvPr>
        </p:nvSpPr>
        <p:spPr/>
        <p:txBody>
          <a:bodyPr/>
          <a:lstStyle/>
          <a:p>
            <a:fld id="{AB55E3C0-3F17-4DCA-A88E-0588E17C5965}" type="slidenum">
              <a:rPr lang="en-US" smtClean="0"/>
              <a:t>‹#›</a:t>
            </a:fld>
            <a:endParaRPr lang="en-US"/>
          </a:p>
        </p:txBody>
      </p:sp>
    </p:spTree>
    <p:extLst>
      <p:ext uri="{BB962C8B-B14F-4D97-AF65-F5344CB8AC3E}">
        <p14:creationId xmlns:p14="http://schemas.microsoft.com/office/powerpoint/2010/main" val="1007900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DCE6-11DF-5C49-DE6F-055916CE66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38BF60-10D8-327A-E3E5-3DCEDDC4F7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AAC7D6-2869-27DE-40AE-A279B8A926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64A25D-E436-DB8B-AF9F-0EDFB38AE3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4B596D-1296-8BC7-DD81-306E41CEDC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289BFD-E622-A512-9625-8C2B2C32A0E5}"/>
              </a:ext>
            </a:extLst>
          </p:cNvPr>
          <p:cNvSpPr>
            <a:spLocks noGrp="1"/>
          </p:cNvSpPr>
          <p:nvPr>
            <p:ph type="dt" sz="half" idx="10"/>
          </p:nvPr>
        </p:nvSpPr>
        <p:spPr/>
        <p:txBody>
          <a:bodyPr/>
          <a:lstStyle/>
          <a:p>
            <a:fld id="{84BFE0AF-DDA2-4F7C-A513-47BF20CB8C3F}" type="datetimeFigureOut">
              <a:rPr lang="en-US" smtClean="0"/>
              <a:t>4/18/2024</a:t>
            </a:fld>
            <a:endParaRPr lang="en-US"/>
          </a:p>
        </p:txBody>
      </p:sp>
      <p:sp>
        <p:nvSpPr>
          <p:cNvPr id="8" name="Footer Placeholder 7">
            <a:extLst>
              <a:ext uri="{FF2B5EF4-FFF2-40B4-BE49-F238E27FC236}">
                <a16:creationId xmlns:a16="http://schemas.microsoft.com/office/drawing/2014/main" id="{EE1E6844-58E6-7BA9-7F3B-1466921568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5A0CCC-5527-703A-61A6-81DBAA2714B6}"/>
              </a:ext>
            </a:extLst>
          </p:cNvPr>
          <p:cNvSpPr>
            <a:spLocks noGrp="1"/>
          </p:cNvSpPr>
          <p:nvPr>
            <p:ph type="sldNum" sz="quarter" idx="12"/>
          </p:nvPr>
        </p:nvSpPr>
        <p:spPr/>
        <p:txBody>
          <a:bodyPr/>
          <a:lstStyle/>
          <a:p>
            <a:fld id="{AB55E3C0-3F17-4DCA-A88E-0588E17C5965}" type="slidenum">
              <a:rPr lang="en-US" smtClean="0"/>
              <a:t>‹#›</a:t>
            </a:fld>
            <a:endParaRPr lang="en-US"/>
          </a:p>
        </p:txBody>
      </p:sp>
    </p:spTree>
    <p:extLst>
      <p:ext uri="{BB962C8B-B14F-4D97-AF65-F5344CB8AC3E}">
        <p14:creationId xmlns:p14="http://schemas.microsoft.com/office/powerpoint/2010/main" val="1189032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942F-5BF4-259D-5969-FE3C53A96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61184-9DD7-5B8B-00C3-6BB51507B65B}"/>
              </a:ext>
            </a:extLst>
          </p:cNvPr>
          <p:cNvSpPr>
            <a:spLocks noGrp="1"/>
          </p:cNvSpPr>
          <p:nvPr>
            <p:ph type="dt" sz="half" idx="10"/>
          </p:nvPr>
        </p:nvSpPr>
        <p:spPr/>
        <p:txBody>
          <a:bodyPr/>
          <a:lstStyle/>
          <a:p>
            <a:fld id="{84BFE0AF-DDA2-4F7C-A513-47BF20CB8C3F}" type="datetimeFigureOut">
              <a:rPr lang="en-US" smtClean="0"/>
              <a:t>4/18/2024</a:t>
            </a:fld>
            <a:endParaRPr lang="en-US"/>
          </a:p>
        </p:txBody>
      </p:sp>
      <p:sp>
        <p:nvSpPr>
          <p:cNvPr id="4" name="Footer Placeholder 3">
            <a:extLst>
              <a:ext uri="{FF2B5EF4-FFF2-40B4-BE49-F238E27FC236}">
                <a16:creationId xmlns:a16="http://schemas.microsoft.com/office/drawing/2014/main" id="{BEB26689-367D-63E2-E7A1-F94D3CB141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E42667-BC99-0402-42C0-CDFA72955C9C}"/>
              </a:ext>
            </a:extLst>
          </p:cNvPr>
          <p:cNvSpPr>
            <a:spLocks noGrp="1"/>
          </p:cNvSpPr>
          <p:nvPr>
            <p:ph type="sldNum" sz="quarter" idx="12"/>
          </p:nvPr>
        </p:nvSpPr>
        <p:spPr/>
        <p:txBody>
          <a:bodyPr/>
          <a:lstStyle/>
          <a:p>
            <a:fld id="{AB55E3C0-3F17-4DCA-A88E-0588E17C5965}" type="slidenum">
              <a:rPr lang="en-US" smtClean="0"/>
              <a:t>‹#›</a:t>
            </a:fld>
            <a:endParaRPr lang="en-US"/>
          </a:p>
        </p:txBody>
      </p:sp>
    </p:spTree>
    <p:extLst>
      <p:ext uri="{BB962C8B-B14F-4D97-AF65-F5344CB8AC3E}">
        <p14:creationId xmlns:p14="http://schemas.microsoft.com/office/powerpoint/2010/main" val="1307236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C99A4B-C5E0-EEE6-546E-88DD42492A6F}"/>
              </a:ext>
            </a:extLst>
          </p:cNvPr>
          <p:cNvSpPr>
            <a:spLocks noGrp="1"/>
          </p:cNvSpPr>
          <p:nvPr>
            <p:ph type="dt" sz="half" idx="10"/>
          </p:nvPr>
        </p:nvSpPr>
        <p:spPr/>
        <p:txBody>
          <a:bodyPr/>
          <a:lstStyle/>
          <a:p>
            <a:fld id="{84BFE0AF-DDA2-4F7C-A513-47BF20CB8C3F}" type="datetimeFigureOut">
              <a:rPr lang="en-US" smtClean="0"/>
              <a:t>4/18/2024</a:t>
            </a:fld>
            <a:endParaRPr lang="en-US"/>
          </a:p>
        </p:txBody>
      </p:sp>
      <p:sp>
        <p:nvSpPr>
          <p:cNvPr id="3" name="Footer Placeholder 2">
            <a:extLst>
              <a:ext uri="{FF2B5EF4-FFF2-40B4-BE49-F238E27FC236}">
                <a16:creationId xmlns:a16="http://schemas.microsoft.com/office/drawing/2014/main" id="{02518F7C-13E9-D73E-CF62-4B3A2D6D9F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4F463B-F480-AA2E-E8F9-5B1FC07AECC9}"/>
              </a:ext>
            </a:extLst>
          </p:cNvPr>
          <p:cNvSpPr>
            <a:spLocks noGrp="1"/>
          </p:cNvSpPr>
          <p:nvPr>
            <p:ph type="sldNum" sz="quarter" idx="12"/>
          </p:nvPr>
        </p:nvSpPr>
        <p:spPr/>
        <p:txBody>
          <a:bodyPr/>
          <a:lstStyle/>
          <a:p>
            <a:fld id="{AB55E3C0-3F17-4DCA-A88E-0588E17C5965}" type="slidenum">
              <a:rPr lang="en-US" smtClean="0"/>
              <a:t>‹#›</a:t>
            </a:fld>
            <a:endParaRPr lang="en-US"/>
          </a:p>
        </p:txBody>
      </p:sp>
    </p:spTree>
    <p:extLst>
      <p:ext uri="{BB962C8B-B14F-4D97-AF65-F5344CB8AC3E}">
        <p14:creationId xmlns:p14="http://schemas.microsoft.com/office/powerpoint/2010/main" val="120487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06C30-04F6-2A02-2C58-AFB173A30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93D3D0-D959-01C0-6744-4CA7455475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39FBA0-BB75-3B63-5602-404B9B333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3D090B-B5E8-9CD8-A221-BFC7348B1428}"/>
              </a:ext>
            </a:extLst>
          </p:cNvPr>
          <p:cNvSpPr>
            <a:spLocks noGrp="1"/>
          </p:cNvSpPr>
          <p:nvPr>
            <p:ph type="dt" sz="half" idx="10"/>
          </p:nvPr>
        </p:nvSpPr>
        <p:spPr/>
        <p:txBody>
          <a:bodyPr/>
          <a:lstStyle/>
          <a:p>
            <a:fld id="{84BFE0AF-DDA2-4F7C-A513-47BF20CB8C3F}" type="datetimeFigureOut">
              <a:rPr lang="en-US" smtClean="0"/>
              <a:t>4/18/2024</a:t>
            </a:fld>
            <a:endParaRPr lang="en-US"/>
          </a:p>
        </p:txBody>
      </p:sp>
      <p:sp>
        <p:nvSpPr>
          <p:cNvPr id="6" name="Footer Placeholder 5">
            <a:extLst>
              <a:ext uri="{FF2B5EF4-FFF2-40B4-BE49-F238E27FC236}">
                <a16:creationId xmlns:a16="http://schemas.microsoft.com/office/drawing/2014/main" id="{3D54996A-5231-00AD-87F6-2EF6BDC18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1AC365-8A8D-8986-1357-69B764F3226F}"/>
              </a:ext>
            </a:extLst>
          </p:cNvPr>
          <p:cNvSpPr>
            <a:spLocks noGrp="1"/>
          </p:cNvSpPr>
          <p:nvPr>
            <p:ph type="sldNum" sz="quarter" idx="12"/>
          </p:nvPr>
        </p:nvSpPr>
        <p:spPr/>
        <p:txBody>
          <a:bodyPr/>
          <a:lstStyle/>
          <a:p>
            <a:fld id="{AB55E3C0-3F17-4DCA-A88E-0588E17C5965}" type="slidenum">
              <a:rPr lang="en-US" smtClean="0"/>
              <a:t>‹#›</a:t>
            </a:fld>
            <a:endParaRPr lang="en-US"/>
          </a:p>
        </p:txBody>
      </p:sp>
    </p:spTree>
    <p:extLst>
      <p:ext uri="{BB962C8B-B14F-4D97-AF65-F5344CB8AC3E}">
        <p14:creationId xmlns:p14="http://schemas.microsoft.com/office/powerpoint/2010/main" val="1422163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5598-7268-3281-5EB9-7BCD5484B1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1F1F85-D745-1027-4C70-01B772F999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8A25A0-DEA7-0E44-D174-C969C00CC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675F0-1F16-FDA6-947E-1A483157D382}"/>
              </a:ext>
            </a:extLst>
          </p:cNvPr>
          <p:cNvSpPr>
            <a:spLocks noGrp="1"/>
          </p:cNvSpPr>
          <p:nvPr>
            <p:ph type="dt" sz="half" idx="10"/>
          </p:nvPr>
        </p:nvSpPr>
        <p:spPr/>
        <p:txBody>
          <a:bodyPr/>
          <a:lstStyle/>
          <a:p>
            <a:fld id="{84BFE0AF-DDA2-4F7C-A513-47BF20CB8C3F}" type="datetimeFigureOut">
              <a:rPr lang="en-US" smtClean="0"/>
              <a:t>4/18/2024</a:t>
            </a:fld>
            <a:endParaRPr lang="en-US"/>
          </a:p>
        </p:txBody>
      </p:sp>
      <p:sp>
        <p:nvSpPr>
          <p:cNvPr id="6" name="Footer Placeholder 5">
            <a:extLst>
              <a:ext uri="{FF2B5EF4-FFF2-40B4-BE49-F238E27FC236}">
                <a16:creationId xmlns:a16="http://schemas.microsoft.com/office/drawing/2014/main" id="{6A1E5639-DD56-6E0D-C653-7EA8B41B78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8E3DF-68E5-7DBA-8600-2F81D264031C}"/>
              </a:ext>
            </a:extLst>
          </p:cNvPr>
          <p:cNvSpPr>
            <a:spLocks noGrp="1"/>
          </p:cNvSpPr>
          <p:nvPr>
            <p:ph type="sldNum" sz="quarter" idx="12"/>
          </p:nvPr>
        </p:nvSpPr>
        <p:spPr/>
        <p:txBody>
          <a:bodyPr/>
          <a:lstStyle/>
          <a:p>
            <a:fld id="{AB55E3C0-3F17-4DCA-A88E-0588E17C5965}" type="slidenum">
              <a:rPr lang="en-US" smtClean="0"/>
              <a:t>‹#›</a:t>
            </a:fld>
            <a:endParaRPr lang="en-US"/>
          </a:p>
        </p:txBody>
      </p:sp>
    </p:spTree>
    <p:extLst>
      <p:ext uri="{BB962C8B-B14F-4D97-AF65-F5344CB8AC3E}">
        <p14:creationId xmlns:p14="http://schemas.microsoft.com/office/powerpoint/2010/main" val="356475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548A45-6084-CC0F-7BD2-EABC080C60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F006FB-596F-47A2-4B7B-1B7CE973CC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41177-076B-8C61-8A69-C528118693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BFE0AF-DDA2-4F7C-A513-47BF20CB8C3F}" type="datetimeFigureOut">
              <a:rPr lang="en-US" smtClean="0"/>
              <a:t>4/18/2024</a:t>
            </a:fld>
            <a:endParaRPr lang="en-US"/>
          </a:p>
        </p:txBody>
      </p:sp>
      <p:sp>
        <p:nvSpPr>
          <p:cNvPr id="5" name="Footer Placeholder 4">
            <a:extLst>
              <a:ext uri="{FF2B5EF4-FFF2-40B4-BE49-F238E27FC236}">
                <a16:creationId xmlns:a16="http://schemas.microsoft.com/office/drawing/2014/main" id="{D0805740-8EC4-1DC8-E462-42647C26A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4E9C107-72A5-8855-8F81-D614BFADB9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B55E3C0-3F17-4DCA-A88E-0588E17C5965}" type="slidenum">
              <a:rPr lang="en-US" smtClean="0"/>
              <a:t>‹#›</a:t>
            </a:fld>
            <a:endParaRPr lang="en-US"/>
          </a:p>
        </p:txBody>
      </p:sp>
    </p:spTree>
    <p:extLst>
      <p:ext uri="{BB962C8B-B14F-4D97-AF65-F5344CB8AC3E}">
        <p14:creationId xmlns:p14="http://schemas.microsoft.com/office/powerpoint/2010/main" val="4242915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en/view-image.php?image=228023&amp;picture=chicago-skyline-at-night" TargetMode="External"/><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0887B6-AE1E-FF2D-0469-F7B91EE551FB}"/>
              </a:ext>
            </a:extLst>
          </p:cNvPr>
          <p:cNvSpPr>
            <a:spLocks noGrp="1"/>
          </p:cNvSpPr>
          <p:nvPr>
            <p:ph type="title"/>
          </p:nvPr>
        </p:nvSpPr>
        <p:spPr>
          <a:xfrm>
            <a:off x="5297762" y="329184"/>
            <a:ext cx="6251110" cy="1783080"/>
          </a:xfrm>
        </p:spPr>
        <p:txBody>
          <a:bodyPr anchor="b">
            <a:normAutofit/>
          </a:bodyPr>
          <a:lstStyle/>
          <a:p>
            <a:r>
              <a:rPr lang="en-US" sz="5400" dirty="0"/>
              <a:t>Machine Learning Competition</a:t>
            </a:r>
          </a:p>
        </p:txBody>
      </p:sp>
      <p:pic>
        <p:nvPicPr>
          <p:cNvPr id="5" name="Content Placeholder 4" descr="A city skyline at night&#10;&#10;Description automatically generated">
            <a:extLst>
              <a:ext uri="{FF2B5EF4-FFF2-40B4-BE49-F238E27FC236}">
                <a16:creationId xmlns:a16="http://schemas.microsoft.com/office/drawing/2014/main" id="{5C377BA4-7CE9-489A-50EE-3A587511BAB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71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2024 SIOP Annual Conference">
            <a:extLst>
              <a:ext uri="{FF2B5EF4-FFF2-40B4-BE49-F238E27FC236}">
                <a16:creationId xmlns:a16="http://schemas.microsoft.com/office/drawing/2014/main" id="{56705892-F6A2-B700-CE00-5BBBFFB84B7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421712" y="2522770"/>
            <a:ext cx="4102063" cy="130520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BA113681-2163-03AF-280D-443C0A26F0B6}"/>
              </a:ext>
            </a:extLst>
          </p:cNvPr>
          <p:cNvSpPr txBox="1">
            <a:spLocks/>
          </p:cNvSpPr>
          <p:nvPr/>
        </p:nvSpPr>
        <p:spPr>
          <a:xfrm>
            <a:off x="5758484" y="5536727"/>
            <a:ext cx="2919883" cy="535562"/>
          </a:xfrm>
          <a:prstGeom prst="rect">
            <a:avLst/>
          </a:prstGeom>
        </p:spPr>
        <p:txBody>
          <a:bodyPr vert="horz" lIns="91440" tIns="45720" rIns="91440" bIns="45720" rtlCol="0" anchor="t">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Mustafa Akben, PhD</a:t>
            </a:r>
          </a:p>
          <a:p>
            <a:pPr marL="0" indent="0" algn="ctr">
              <a:buNone/>
            </a:pPr>
            <a:r>
              <a:rPr lang="en-US" dirty="0"/>
              <a:t>Assistant Professor of Management</a:t>
            </a:r>
          </a:p>
        </p:txBody>
      </p:sp>
      <p:pic>
        <p:nvPicPr>
          <p:cNvPr id="8" name="Picture 4">
            <a:extLst>
              <a:ext uri="{FF2B5EF4-FFF2-40B4-BE49-F238E27FC236}">
                <a16:creationId xmlns:a16="http://schemas.microsoft.com/office/drawing/2014/main" id="{CFB90ED1-52E2-303A-9A85-F4A3A827F5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5" t="-424" r="-775" b="29164"/>
          <a:stretch/>
        </p:blipFill>
        <p:spPr bwMode="auto">
          <a:xfrm>
            <a:off x="6497113" y="4022388"/>
            <a:ext cx="1371600" cy="1371600"/>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2" descr="portrait of Aaron Satko outside Mooney Hall">
            <a:extLst>
              <a:ext uri="{FF2B5EF4-FFF2-40B4-BE49-F238E27FC236}">
                <a16:creationId xmlns:a16="http://schemas.microsoft.com/office/drawing/2014/main" id="{0766ABDB-8F95-EB4F-CE6C-C74537D869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193" t="7929" r="22599" b="31804"/>
          <a:stretch/>
        </p:blipFill>
        <p:spPr bwMode="auto">
          <a:xfrm>
            <a:off x="9293701" y="3996549"/>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69685A5F-4BF0-A8A5-BFD6-357807184929}"/>
              </a:ext>
            </a:extLst>
          </p:cNvPr>
          <p:cNvSpPr txBox="1">
            <a:spLocks/>
          </p:cNvSpPr>
          <p:nvPr/>
        </p:nvSpPr>
        <p:spPr>
          <a:xfrm>
            <a:off x="8543506" y="5487857"/>
            <a:ext cx="2919883" cy="535562"/>
          </a:xfrm>
          <a:prstGeom prst="rect">
            <a:avLst/>
          </a:prstGeom>
        </p:spPr>
        <p:txBody>
          <a:bodyPr vert="horz" lIns="91440" tIns="45720" rIns="91440" bIns="45720" rtlCol="0" anchor="t">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Aaron </a:t>
            </a:r>
            <a:r>
              <a:rPr lang="en-US" dirty="0" err="1"/>
              <a:t>Satko</a:t>
            </a:r>
            <a:endParaRPr lang="en-US" dirty="0"/>
          </a:p>
          <a:p>
            <a:r>
              <a:rPr lang="en-US" dirty="0"/>
              <a:t>Computer Science &amp; AI Club Co-Chair</a:t>
            </a:r>
          </a:p>
        </p:txBody>
      </p:sp>
      <p:pic>
        <p:nvPicPr>
          <p:cNvPr id="13" name="Picture 2" descr="Elon Logo">
            <a:extLst>
              <a:ext uri="{FF2B5EF4-FFF2-40B4-BE49-F238E27FC236}">
                <a16:creationId xmlns:a16="http://schemas.microsoft.com/office/drawing/2014/main" id="{68318DC3-11F4-E811-7931-1D678C866D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2441" y="6138214"/>
            <a:ext cx="2111851" cy="55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86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E83C-A762-CA3D-E5EF-14C18BA47419}"/>
              </a:ext>
            </a:extLst>
          </p:cNvPr>
          <p:cNvSpPr>
            <a:spLocks noGrp="1"/>
          </p:cNvSpPr>
          <p:nvPr>
            <p:ph type="title"/>
          </p:nvPr>
        </p:nvSpPr>
        <p:spPr/>
        <p:txBody>
          <a:bodyPr/>
          <a:lstStyle/>
          <a:p>
            <a:r>
              <a:rPr lang="en-US" dirty="0"/>
              <a:t>Elo Rating | Class X</a:t>
            </a:r>
          </a:p>
        </p:txBody>
      </p:sp>
      <p:sp>
        <p:nvSpPr>
          <p:cNvPr id="3" name="Content Placeholder 2">
            <a:extLst>
              <a:ext uri="{FF2B5EF4-FFF2-40B4-BE49-F238E27FC236}">
                <a16:creationId xmlns:a16="http://schemas.microsoft.com/office/drawing/2014/main" id="{0F514981-6B66-A41A-14AF-A0361AE376A7}"/>
              </a:ext>
            </a:extLst>
          </p:cNvPr>
          <p:cNvSpPr>
            <a:spLocks noGrp="1"/>
          </p:cNvSpPr>
          <p:nvPr>
            <p:ph idx="1"/>
          </p:nvPr>
        </p:nvSpPr>
        <p:spPr/>
        <p:txBody>
          <a:bodyPr/>
          <a:lstStyle/>
          <a:p>
            <a:pPr marL="0" indent="0">
              <a:buNone/>
            </a:pPr>
            <a:r>
              <a:rPr lang="en-US" dirty="0"/>
              <a:t>“Hi Jonathan, I hope this message finds you well. I hear things are going well with the Beta project. That said, Terry mentioned that there were some issues with the reports. From what I understand, they would like them to be more concise and straight to the point, as well as more business focused. I recommend you reach out to Terry so you both could review in detail one of the reports he submits. This should help you help you align to their expectations. Additionally, I'd be happy to review the reports before you send them off to Terry and provide my feedback. I know this  project is important to you, so please let me know how this meeting goes and how else I can help. Regards, William”</a:t>
            </a:r>
          </a:p>
        </p:txBody>
      </p:sp>
    </p:spTree>
    <p:extLst>
      <p:ext uri="{BB962C8B-B14F-4D97-AF65-F5344CB8AC3E}">
        <p14:creationId xmlns:p14="http://schemas.microsoft.com/office/powerpoint/2010/main" val="172019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1283-0109-3F18-736B-B7505A1CEE7F}"/>
              </a:ext>
            </a:extLst>
          </p:cNvPr>
          <p:cNvSpPr>
            <a:spLocks noGrp="1"/>
          </p:cNvSpPr>
          <p:nvPr>
            <p:ph type="title"/>
          </p:nvPr>
        </p:nvSpPr>
        <p:spPr/>
        <p:txBody>
          <a:bodyPr/>
          <a:lstStyle/>
          <a:p>
            <a:r>
              <a:rPr lang="en-US" dirty="0"/>
              <a:t>Elo Rating | Class X</a:t>
            </a:r>
          </a:p>
        </p:txBody>
      </p:sp>
      <p:sp>
        <p:nvSpPr>
          <p:cNvPr id="3" name="Content Placeholder 2">
            <a:extLst>
              <a:ext uri="{FF2B5EF4-FFF2-40B4-BE49-F238E27FC236}">
                <a16:creationId xmlns:a16="http://schemas.microsoft.com/office/drawing/2014/main" id="{CA7A4015-C563-8CB4-A5F9-1DFDE53863F2}"/>
              </a:ext>
            </a:extLst>
          </p:cNvPr>
          <p:cNvSpPr>
            <a:spLocks noGrp="1"/>
          </p:cNvSpPr>
          <p:nvPr>
            <p:ph idx="1"/>
          </p:nvPr>
        </p:nvSpPr>
        <p:spPr/>
        <p:txBody>
          <a:bodyPr>
            <a:normAutofit fontScale="77500" lnSpcReduction="20000"/>
          </a:bodyPr>
          <a:lstStyle/>
          <a:p>
            <a:pPr marL="0" indent="0">
              <a:buNone/>
            </a:pPr>
            <a:r>
              <a:rPr lang="en-US" dirty="0"/>
              <a:t>“Hi Jonathan, First off </a:t>
            </a:r>
            <a:r>
              <a:rPr lang="en-US" dirty="0" err="1"/>
              <a:t>i'd</a:t>
            </a:r>
            <a:r>
              <a:rPr lang="en-US" dirty="0"/>
              <a:t> like to say </a:t>
            </a:r>
            <a:r>
              <a:rPr lang="en-US" dirty="0" err="1"/>
              <a:t>i'm</a:t>
            </a:r>
            <a:r>
              <a:rPr lang="en-US" dirty="0"/>
              <a:t> very pleased to see your enthusiasm towards your work with ABC-5, I appreciate your commitment to doing your best work for the company. I would like to offer some insight into your work that should assist you in achieving your goals. We all need to be continually improving to move forward and I believe I can provide you with some assistance in this </a:t>
            </a:r>
            <a:r>
              <a:rPr lang="en-US" dirty="0" err="1"/>
              <a:t>area.In</a:t>
            </a:r>
            <a:r>
              <a:rPr lang="en-US" dirty="0"/>
              <a:t> regards to your report writing, </a:t>
            </a:r>
            <a:r>
              <a:rPr lang="en-US" dirty="0" err="1"/>
              <a:t>i'd</a:t>
            </a:r>
            <a:r>
              <a:rPr lang="en-US" dirty="0"/>
              <a:t> like to </a:t>
            </a:r>
            <a:r>
              <a:rPr lang="en-US" dirty="0" err="1"/>
              <a:t>to</a:t>
            </a:r>
            <a:r>
              <a:rPr lang="en-US" dirty="0"/>
              <a:t> understand that although your reports cover a lot of good information, we need to keep in mind the target audience and the key objectives of the information. The people that read these need to be able to digest the critical points and understand the facts, so try to find the best way to make the information concise and strictly factual. In addition to this, reports are much more useful when the structure or flow of the report is orderly, it </a:t>
            </a:r>
            <a:r>
              <a:rPr lang="en-US" dirty="0" err="1"/>
              <a:t>asissts</a:t>
            </a:r>
            <a:r>
              <a:rPr lang="en-US" dirty="0"/>
              <a:t> the reader in understanding the information within and allows them to make informed decisions based on your data. It may be a good idea to ask your manager for training opportunities for report writing to develop your skills even further, and be sure to </a:t>
            </a:r>
            <a:r>
              <a:rPr lang="en-US" dirty="0" err="1"/>
              <a:t>reguarly</a:t>
            </a:r>
            <a:r>
              <a:rPr lang="en-US" dirty="0"/>
              <a:t> check in with your manager to make sure your work is aligned with the objectives of the </a:t>
            </a:r>
            <a:r>
              <a:rPr lang="en-US" dirty="0" err="1"/>
              <a:t>team.I</a:t>
            </a:r>
            <a:r>
              <a:rPr lang="en-US" dirty="0"/>
              <a:t> hope these points help you in your job. Please keep up the great work! Thank you!”</a:t>
            </a:r>
          </a:p>
        </p:txBody>
      </p:sp>
    </p:spTree>
    <p:extLst>
      <p:ext uri="{BB962C8B-B14F-4D97-AF65-F5344CB8AC3E}">
        <p14:creationId xmlns:p14="http://schemas.microsoft.com/office/powerpoint/2010/main" val="2911384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8E49-5CEF-8AE3-3A7C-B3F6D138DBF1}"/>
              </a:ext>
            </a:extLst>
          </p:cNvPr>
          <p:cNvSpPr>
            <a:spLocks noGrp="1"/>
          </p:cNvSpPr>
          <p:nvPr>
            <p:ph type="title"/>
          </p:nvPr>
        </p:nvSpPr>
        <p:spPr/>
        <p:txBody>
          <a:bodyPr/>
          <a:lstStyle/>
          <a:p>
            <a:r>
              <a:rPr lang="en-US" dirty="0"/>
              <a:t>Elo Ratings Classification</a:t>
            </a:r>
          </a:p>
        </p:txBody>
      </p:sp>
      <p:pic>
        <p:nvPicPr>
          <p:cNvPr id="8194" name="Picture 2" descr="Applied Sciences | Free Full-Text | Structural Hierarchy-Enhanced Network  Representation Learning">
            <a:extLst>
              <a:ext uri="{FF2B5EF4-FFF2-40B4-BE49-F238E27FC236}">
                <a16:creationId xmlns:a16="http://schemas.microsoft.com/office/drawing/2014/main" id="{4B5A9CB2-233D-620A-F610-E295AA49FA0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814" r="33568" b="16746"/>
          <a:stretch/>
        </p:blipFill>
        <p:spPr bwMode="auto">
          <a:xfrm>
            <a:off x="4181475" y="2187575"/>
            <a:ext cx="3571876" cy="36226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FD23C17-8C2A-4C6A-9CA5-CBE77AF680A0}"/>
              </a:ext>
            </a:extLst>
          </p:cNvPr>
          <p:cNvCxnSpPr>
            <a:cxnSpLocks/>
          </p:cNvCxnSpPr>
          <p:nvPr/>
        </p:nvCxnSpPr>
        <p:spPr>
          <a:xfrm>
            <a:off x="5448300" y="2266950"/>
            <a:ext cx="895350" cy="3543300"/>
          </a:xfrm>
          <a:prstGeom prst="straightConnector1">
            <a:avLst/>
          </a:prstGeom>
          <a:ln w="571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Arrow: Right 9">
            <a:extLst>
              <a:ext uri="{FF2B5EF4-FFF2-40B4-BE49-F238E27FC236}">
                <a16:creationId xmlns:a16="http://schemas.microsoft.com/office/drawing/2014/main" id="{296A86F9-2577-D565-6547-BF76EA84E587}"/>
              </a:ext>
            </a:extLst>
          </p:cNvPr>
          <p:cNvSpPr/>
          <p:nvPr/>
        </p:nvSpPr>
        <p:spPr>
          <a:xfrm>
            <a:off x="3257550" y="2857500"/>
            <a:ext cx="1981200" cy="609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F2CC2C24-EF53-CBCE-BBD0-10D23012D417}"/>
              </a:ext>
            </a:extLst>
          </p:cNvPr>
          <p:cNvSpPr/>
          <p:nvPr/>
        </p:nvSpPr>
        <p:spPr>
          <a:xfrm rot="10800000">
            <a:off x="6162675" y="3162300"/>
            <a:ext cx="1981200" cy="609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463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yellow chessboard and chess pieces">
            <a:extLst>
              <a:ext uri="{FF2B5EF4-FFF2-40B4-BE49-F238E27FC236}">
                <a16:creationId xmlns:a16="http://schemas.microsoft.com/office/drawing/2014/main" id="{2A96A29E-B9F6-E0F8-F8A1-97F149336996}"/>
              </a:ext>
            </a:extLst>
          </p:cNvPr>
          <p:cNvPicPr>
            <a:picLocks noChangeAspect="1"/>
          </p:cNvPicPr>
          <p:nvPr/>
        </p:nvPicPr>
        <p:blipFill rotWithShape="1">
          <a:blip r:embed="rId2"/>
          <a:srcRect l="28862" r="26763"/>
          <a:stretch/>
        </p:blipFill>
        <p:spPr>
          <a:xfrm>
            <a:off x="-1" y="-2"/>
            <a:ext cx="5410198" cy="6858002"/>
          </a:xfrm>
          <a:prstGeom prst="rect">
            <a:avLst/>
          </a:prstGeom>
        </p:spPr>
      </p:pic>
      <p:sp useBgFill="1">
        <p:nvSpPr>
          <p:cNvPr id="18" name="Rectangle 17">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0B484-AA31-368B-386C-D9EA4ECBC675}"/>
              </a:ext>
            </a:extLst>
          </p:cNvPr>
          <p:cNvSpPr>
            <a:spLocks noGrp="1"/>
          </p:cNvSpPr>
          <p:nvPr>
            <p:ph type="title"/>
          </p:nvPr>
        </p:nvSpPr>
        <p:spPr>
          <a:xfrm>
            <a:off x="6115317" y="405685"/>
            <a:ext cx="5464968" cy="1559301"/>
          </a:xfrm>
        </p:spPr>
        <p:txBody>
          <a:bodyPr>
            <a:normAutofit/>
          </a:bodyPr>
          <a:lstStyle/>
          <a:p>
            <a:r>
              <a:rPr lang="en-US" sz="4000"/>
              <a:t>Elo Rating </a:t>
            </a:r>
          </a:p>
        </p:txBody>
      </p:sp>
      <p:sp>
        <p:nvSpPr>
          <p:cNvPr id="3" name="Content Placeholder 2">
            <a:extLst>
              <a:ext uri="{FF2B5EF4-FFF2-40B4-BE49-F238E27FC236}">
                <a16:creationId xmlns:a16="http://schemas.microsoft.com/office/drawing/2014/main" id="{F31F14B1-56BF-07AB-FDDE-571151667BFD}"/>
              </a:ext>
            </a:extLst>
          </p:cNvPr>
          <p:cNvSpPr>
            <a:spLocks noGrp="1"/>
          </p:cNvSpPr>
          <p:nvPr>
            <p:ph idx="1"/>
          </p:nvPr>
        </p:nvSpPr>
        <p:spPr>
          <a:xfrm>
            <a:off x="6115317" y="2743200"/>
            <a:ext cx="5247340" cy="3496878"/>
          </a:xfrm>
        </p:spPr>
        <p:txBody>
          <a:bodyPr anchor="ctr">
            <a:normAutofit fontScale="77500" lnSpcReduction="20000"/>
          </a:bodyPr>
          <a:lstStyle/>
          <a:p>
            <a:pPr marL="0" indent="0">
              <a:buNone/>
            </a:pPr>
            <a:r>
              <a:rPr lang="en-US" sz="1400" dirty="0"/>
              <a:t>1- Sample </a:t>
            </a:r>
            <a:r>
              <a:rPr lang="en-US" sz="1400" b="1" dirty="0"/>
              <a:t>two</a:t>
            </a:r>
            <a:r>
              <a:rPr lang="en-US" sz="1400" dirty="0"/>
              <a:t> semantically similar content</a:t>
            </a:r>
          </a:p>
          <a:p>
            <a:pPr marL="0" indent="0">
              <a:buNone/>
            </a:pPr>
            <a:r>
              <a:rPr lang="en-US" sz="1400" dirty="0"/>
              <a:t>2- Ask GPT4 model to choose one </a:t>
            </a:r>
          </a:p>
          <a:p>
            <a:pPr marL="0" indent="0">
              <a:buNone/>
            </a:pPr>
            <a:r>
              <a:rPr lang="en-US" sz="1400" dirty="0"/>
              <a:t>3- For the chosen one, Win rate +1 </a:t>
            </a:r>
          </a:p>
          <a:p>
            <a:pPr marL="0" indent="0">
              <a:buNone/>
            </a:pPr>
            <a:r>
              <a:rPr lang="en-US" sz="1400" dirty="0"/>
              <a:t>4 – Calculate the Elo Ratings </a:t>
            </a:r>
          </a:p>
          <a:p>
            <a:pPr marL="0" indent="0">
              <a:buNone/>
            </a:pPr>
            <a:r>
              <a:rPr lang="en-US" sz="1400" dirty="0"/>
              <a:t>5 – Repeat this comparative game N times</a:t>
            </a:r>
          </a:p>
          <a:p>
            <a:pPr marL="0" indent="0">
              <a:buNone/>
            </a:pPr>
            <a:r>
              <a:rPr lang="en-US" sz="1400" dirty="0"/>
              <a:t>6- Transform the Elo Ratings to probs </a:t>
            </a:r>
          </a:p>
          <a:p>
            <a:pPr marL="0" indent="0">
              <a:buNone/>
            </a:pPr>
            <a:endParaRPr lang="en-US" sz="1400" dirty="0"/>
          </a:p>
          <a:p>
            <a:pPr marL="0" indent="0">
              <a:buNone/>
            </a:pPr>
            <a:r>
              <a:rPr lang="en-US" sz="1400" b="1" dirty="0"/>
              <a:t>Prompt</a:t>
            </a:r>
          </a:p>
          <a:p>
            <a:pPr marL="0" indent="0">
              <a:buNone/>
            </a:pPr>
            <a:r>
              <a:rPr lang="en-US" sz="1400" dirty="0"/>
              <a:t>Which feedback would you prefer? You will pick the feedback that makes you feel motivated to work harder and understood, rather than being judge. Return either `Text 1` OR `Text 2`</a:t>
            </a:r>
          </a:p>
          <a:p>
            <a:pPr marL="0" indent="0">
              <a:buNone/>
            </a:pPr>
            <a:r>
              <a:rPr lang="en-US" sz="1400" dirty="0"/>
              <a:t># Text 1</a:t>
            </a:r>
          </a:p>
          <a:p>
            <a:pPr marL="0" indent="0">
              <a:buNone/>
            </a:pPr>
            <a:r>
              <a:rPr lang="en-US" sz="1400" dirty="0"/>
              <a:t>#Text 2</a:t>
            </a:r>
          </a:p>
          <a:p>
            <a:pPr marL="0" indent="0">
              <a:buNone/>
            </a:pPr>
            <a:endParaRPr lang="en-US" sz="1400" dirty="0"/>
          </a:p>
          <a:p>
            <a:pPr marL="0" indent="0">
              <a:buNone/>
            </a:pPr>
            <a:r>
              <a:rPr lang="en-US" sz="1400" b="1" dirty="0"/>
              <a:t>Accuracy in train based on the games: .70 | Dev = .63-.65</a:t>
            </a:r>
          </a:p>
          <a:p>
            <a:pPr marL="0" indent="0">
              <a:buNone/>
            </a:pPr>
            <a:endParaRPr lang="en-US" sz="1400" dirty="0"/>
          </a:p>
          <a:p>
            <a:pPr marL="0" indent="0">
              <a:buNone/>
            </a:pPr>
            <a:endParaRPr lang="en-US" sz="1400" dirty="0"/>
          </a:p>
        </p:txBody>
      </p:sp>
    </p:spTree>
    <p:extLst>
      <p:ext uri="{BB962C8B-B14F-4D97-AF65-F5344CB8AC3E}">
        <p14:creationId xmlns:p14="http://schemas.microsoft.com/office/powerpoint/2010/main" val="4018472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BC134-B7F9-C563-38E6-03D2A6F32D1A}"/>
              </a:ext>
            </a:extLst>
          </p:cNvPr>
          <p:cNvSpPr>
            <a:spLocks noGrp="1"/>
          </p:cNvSpPr>
          <p:nvPr>
            <p:ph type="title"/>
          </p:nvPr>
        </p:nvSpPr>
        <p:spPr>
          <a:xfrm>
            <a:off x="838200" y="365125"/>
            <a:ext cx="10515600" cy="881791"/>
          </a:xfrm>
        </p:spPr>
        <p:txBody>
          <a:bodyPr/>
          <a:lstStyle/>
          <a:p>
            <a:r>
              <a:rPr lang="en-US" sz="4400" dirty="0"/>
              <a:t>Label Learning Model</a:t>
            </a:r>
            <a:endParaRPr lang="en-US" dirty="0"/>
          </a:p>
        </p:txBody>
      </p:sp>
      <p:pic>
        <p:nvPicPr>
          <p:cNvPr id="5" name="Content Placeholder 4">
            <a:extLst>
              <a:ext uri="{FF2B5EF4-FFF2-40B4-BE49-F238E27FC236}">
                <a16:creationId xmlns:a16="http://schemas.microsoft.com/office/drawing/2014/main" id="{D4B9121F-6DD8-4199-BE0C-26F074593ED9}"/>
              </a:ext>
            </a:extLst>
          </p:cNvPr>
          <p:cNvPicPr>
            <a:picLocks noGrp="1" noChangeAspect="1"/>
          </p:cNvPicPr>
          <p:nvPr>
            <p:ph idx="1"/>
          </p:nvPr>
        </p:nvPicPr>
        <p:blipFill>
          <a:blip r:embed="rId2"/>
          <a:stretch>
            <a:fillRect/>
          </a:stretch>
        </p:blipFill>
        <p:spPr>
          <a:xfrm>
            <a:off x="1762018" y="1170716"/>
            <a:ext cx="8667963" cy="5530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7946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E7EA-3F6C-11F4-3985-2A50C85435B6}"/>
              </a:ext>
            </a:extLst>
          </p:cNvPr>
          <p:cNvSpPr>
            <a:spLocks noGrp="1"/>
          </p:cNvSpPr>
          <p:nvPr>
            <p:ph type="title"/>
          </p:nvPr>
        </p:nvSpPr>
        <p:spPr/>
        <p:txBody>
          <a:bodyPr/>
          <a:lstStyle/>
          <a:p>
            <a:r>
              <a:rPr lang="en-US" dirty="0"/>
              <a:t>Experimenting with GAN – LLM Agent Models</a:t>
            </a:r>
          </a:p>
        </p:txBody>
      </p:sp>
      <p:pic>
        <p:nvPicPr>
          <p:cNvPr id="13314" name="Picture 2" descr="GAN Explained | Papers With Code">
            <a:extLst>
              <a:ext uri="{FF2B5EF4-FFF2-40B4-BE49-F238E27FC236}">
                <a16:creationId xmlns:a16="http://schemas.microsoft.com/office/drawing/2014/main" id="{57DEE2CE-BBFA-406D-E709-04BA0A7D897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327"/>
          <a:stretch/>
        </p:blipFill>
        <p:spPr bwMode="auto">
          <a:xfrm>
            <a:off x="3704987" y="1974831"/>
            <a:ext cx="482268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Robot with solid fill">
            <a:extLst>
              <a:ext uri="{FF2B5EF4-FFF2-40B4-BE49-F238E27FC236}">
                <a16:creationId xmlns:a16="http://schemas.microsoft.com/office/drawing/2014/main" id="{AC1C9103-1A11-AE26-F8E6-9C9B437D47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9775" y="5187969"/>
            <a:ext cx="914400" cy="914400"/>
          </a:xfrm>
          <a:prstGeom prst="rect">
            <a:avLst/>
          </a:prstGeom>
        </p:spPr>
      </p:pic>
      <p:pic>
        <p:nvPicPr>
          <p:cNvPr id="11" name="Graphic 10" descr="Robot with solid fill">
            <a:extLst>
              <a:ext uri="{FF2B5EF4-FFF2-40B4-BE49-F238E27FC236}">
                <a16:creationId xmlns:a16="http://schemas.microsoft.com/office/drawing/2014/main" id="{65974FF8-9AE0-78B5-4F72-6520F01F70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4987" y="3617100"/>
            <a:ext cx="914400" cy="914400"/>
          </a:xfrm>
          <a:prstGeom prst="rect">
            <a:avLst/>
          </a:prstGeom>
        </p:spPr>
      </p:pic>
      <p:pic>
        <p:nvPicPr>
          <p:cNvPr id="12" name="Graphic 11" descr="Robot with solid fill">
            <a:extLst>
              <a:ext uri="{FF2B5EF4-FFF2-40B4-BE49-F238E27FC236}">
                <a16:creationId xmlns:a16="http://schemas.microsoft.com/office/drawing/2014/main" id="{4998074A-BE0A-2351-E171-7B923E7475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31700" y="3124200"/>
            <a:ext cx="914400" cy="914400"/>
          </a:xfrm>
          <a:prstGeom prst="rect">
            <a:avLst/>
          </a:prstGeom>
        </p:spPr>
      </p:pic>
    </p:spTree>
    <p:extLst>
      <p:ext uri="{BB962C8B-B14F-4D97-AF65-F5344CB8AC3E}">
        <p14:creationId xmlns:p14="http://schemas.microsoft.com/office/powerpoint/2010/main" val="307343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55571-271F-B96F-3931-B05B51B11C94}"/>
              </a:ext>
            </a:extLst>
          </p:cNvPr>
          <p:cNvSpPr>
            <a:spLocks noGrp="1"/>
          </p:cNvSpPr>
          <p:nvPr>
            <p:ph type="title"/>
          </p:nvPr>
        </p:nvSpPr>
        <p:spPr>
          <a:xfrm>
            <a:off x="761803" y="350196"/>
            <a:ext cx="4646904" cy="1624520"/>
          </a:xfrm>
        </p:spPr>
        <p:txBody>
          <a:bodyPr anchor="ctr">
            <a:normAutofit/>
          </a:bodyPr>
          <a:lstStyle/>
          <a:p>
            <a:r>
              <a:rPr lang="en-US" sz="4000"/>
              <a:t>Final Empathy Prediction</a:t>
            </a:r>
          </a:p>
        </p:txBody>
      </p:sp>
      <p:sp>
        <p:nvSpPr>
          <p:cNvPr id="3" name="Content Placeholder 2">
            <a:extLst>
              <a:ext uri="{FF2B5EF4-FFF2-40B4-BE49-F238E27FC236}">
                <a16:creationId xmlns:a16="http://schemas.microsoft.com/office/drawing/2014/main" id="{DD34F711-6668-C0E7-0644-9ECC583314B7}"/>
              </a:ext>
            </a:extLst>
          </p:cNvPr>
          <p:cNvSpPr>
            <a:spLocks noGrp="1"/>
          </p:cNvSpPr>
          <p:nvPr>
            <p:ph idx="1"/>
          </p:nvPr>
        </p:nvSpPr>
        <p:spPr>
          <a:xfrm>
            <a:off x="761802" y="2743200"/>
            <a:ext cx="4646905" cy="3613149"/>
          </a:xfrm>
        </p:spPr>
        <p:txBody>
          <a:bodyPr anchor="ctr">
            <a:normAutofit/>
          </a:bodyPr>
          <a:lstStyle/>
          <a:p>
            <a:r>
              <a:rPr lang="en-US" sz="2000" dirty="0"/>
              <a:t>Ensembled all prediction from </a:t>
            </a:r>
          </a:p>
          <a:p>
            <a:pPr lvl="1"/>
            <a:r>
              <a:rPr lang="en-US" sz="2000" dirty="0"/>
              <a:t>Text completion N-shot</a:t>
            </a:r>
          </a:p>
          <a:p>
            <a:pPr lvl="1"/>
            <a:r>
              <a:rPr lang="en-US" sz="2000" dirty="0"/>
              <a:t>Elo Rating </a:t>
            </a:r>
          </a:p>
          <a:p>
            <a:pPr lvl="1"/>
            <a:r>
              <a:rPr lang="en-US" sz="2000" dirty="0"/>
              <a:t>Label Learning</a:t>
            </a:r>
          </a:p>
          <a:p>
            <a:r>
              <a:rPr lang="en-US" sz="2000" dirty="0"/>
              <a:t>Majority Votes</a:t>
            </a:r>
          </a:p>
          <a:p>
            <a:endParaRPr lang="en-US" sz="2000" dirty="0"/>
          </a:p>
          <a:p>
            <a:r>
              <a:rPr lang="en-US" sz="2000" b="1" dirty="0"/>
              <a:t>Train Accuracy = .66-.70</a:t>
            </a:r>
          </a:p>
          <a:p>
            <a:r>
              <a:rPr lang="en-US" sz="2000" b="1" dirty="0"/>
              <a:t>Dev = .60 - .63</a:t>
            </a:r>
          </a:p>
          <a:p>
            <a:endParaRPr lang="en-US" sz="2000" dirty="0"/>
          </a:p>
        </p:txBody>
      </p:sp>
      <p:pic>
        <p:nvPicPr>
          <p:cNvPr id="13" name="Picture 12" descr="Sticky notes on a wall">
            <a:extLst>
              <a:ext uri="{FF2B5EF4-FFF2-40B4-BE49-F238E27FC236}">
                <a16:creationId xmlns:a16="http://schemas.microsoft.com/office/drawing/2014/main" id="{3D4D018D-8417-EBC0-F173-2E3A83997D7A}"/>
              </a:ext>
            </a:extLst>
          </p:cNvPr>
          <p:cNvPicPr>
            <a:picLocks noChangeAspect="1"/>
          </p:cNvPicPr>
          <p:nvPr/>
        </p:nvPicPr>
        <p:blipFill rotWithShape="1">
          <a:blip r:embed="rId2"/>
          <a:srcRect l="18834" r="19097" b="1"/>
          <a:stretch/>
        </p:blipFill>
        <p:spPr>
          <a:xfrm>
            <a:off x="6096000" y="1"/>
            <a:ext cx="6102825" cy="6858000"/>
          </a:xfrm>
          <a:prstGeom prst="rect">
            <a:avLst/>
          </a:prstGeom>
        </p:spPr>
      </p:pic>
    </p:spTree>
    <p:extLst>
      <p:ext uri="{BB962C8B-B14F-4D97-AF65-F5344CB8AC3E}">
        <p14:creationId xmlns:p14="http://schemas.microsoft.com/office/powerpoint/2010/main" val="321967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5D542-B3B7-E274-273E-A61FFC32D805}"/>
              </a:ext>
            </a:extLst>
          </p:cNvPr>
          <p:cNvSpPr>
            <a:spLocks noGrp="1"/>
          </p:cNvSpPr>
          <p:nvPr>
            <p:ph type="title"/>
          </p:nvPr>
        </p:nvSpPr>
        <p:spPr>
          <a:xfrm>
            <a:off x="761800" y="762001"/>
            <a:ext cx="5334197" cy="876299"/>
          </a:xfrm>
        </p:spPr>
        <p:txBody>
          <a:bodyPr anchor="ctr">
            <a:normAutofit/>
          </a:bodyPr>
          <a:lstStyle/>
          <a:p>
            <a:r>
              <a:rPr lang="en-US" sz="4000" b="1" dirty="0"/>
              <a:t>Task 2: Item Clarity</a:t>
            </a:r>
            <a:endParaRPr lang="en-US" sz="4000" dirty="0"/>
          </a:p>
        </p:txBody>
      </p:sp>
      <p:sp>
        <p:nvSpPr>
          <p:cNvPr id="3" name="Content Placeholder 2">
            <a:extLst>
              <a:ext uri="{FF2B5EF4-FFF2-40B4-BE49-F238E27FC236}">
                <a16:creationId xmlns:a16="http://schemas.microsoft.com/office/drawing/2014/main" id="{F28C47A5-AD75-28D2-D7E9-1C0C9B8DA17A}"/>
              </a:ext>
            </a:extLst>
          </p:cNvPr>
          <p:cNvSpPr>
            <a:spLocks noGrp="1"/>
          </p:cNvSpPr>
          <p:nvPr>
            <p:ph idx="1"/>
          </p:nvPr>
        </p:nvSpPr>
        <p:spPr>
          <a:xfrm>
            <a:off x="761800" y="2470244"/>
            <a:ext cx="5334197" cy="3769835"/>
          </a:xfrm>
        </p:spPr>
        <p:txBody>
          <a:bodyPr anchor="ctr">
            <a:normAutofit/>
          </a:bodyPr>
          <a:lstStyle/>
          <a:p>
            <a:r>
              <a:rPr lang="en-US" sz="2000" dirty="0"/>
              <a:t>Label Learning with Meta-Prompt (Latent Space Learning)</a:t>
            </a:r>
          </a:p>
          <a:p>
            <a:r>
              <a:rPr lang="en-US" sz="2000" dirty="0"/>
              <a:t>Generate N – Expert for each sub dimension (Binary) for each model</a:t>
            </a:r>
          </a:p>
          <a:p>
            <a:pPr lvl="1"/>
            <a:r>
              <a:rPr lang="en-US" sz="2000" dirty="0"/>
              <a:t>GPT4</a:t>
            </a:r>
          </a:p>
          <a:p>
            <a:pPr lvl="1"/>
            <a:r>
              <a:rPr lang="en-US" sz="2000" dirty="0"/>
              <a:t>GPT3.5</a:t>
            </a:r>
          </a:p>
          <a:p>
            <a:pPr lvl="1"/>
            <a:r>
              <a:rPr lang="en-US" sz="2000" dirty="0"/>
              <a:t>Claude3</a:t>
            </a:r>
          </a:p>
          <a:p>
            <a:r>
              <a:rPr lang="en-US" sz="2000" dirty="0"/>
              <a:t>Aggregate the average ratings as an expert ratings from the models</a:t>
            </a:r>
          </a:p>
          <a:p>
            <a:r>
              <a:rPr lang="en-US" sz="2000" dirty="0"/>
              <a:t>Use a final ensembled rating for the full text with a stronger model</a:t>
            </a:r>
          </a:p>
          <a:p>
            <a:endParaRPr lang="en-US" sz="2000" dirty="0"/>
          </a:p>
          <a:p>
            <a:endParaRPr lang="en-US" sz="2000" dirty="0"/>
          </a:p>
          <a:p>
            <a:endParaRPr lang="en-US" sz="2000" dirty="0"/>
          </a:p>
        </p:txBody>
      </p:sp>
      <p:pic>
        <p:nvPicPr>
          <p:cNvPr id="5" name="Picture 4" descr="Blue and white interior">
            <a:extLst>
              <a:ext uri="{FF2B5EF4-FFF2-40B4-BE49-F238E27FC236}">
                <a16:creationId xmlns:a16="http://schemas.microsoft.com/office/drawing/2014/main" id="{0FB60BC7-B8BF-8360-AF06-72EDB7D7C46F}"/>
              </a:ext>
            </a:extLst>
          </p:cNvPr>
          <p:cNvPicPr>
            <a:picLocks noChangeAspect="1"/>
          </p:cNvPicPr>
          <p:nvPr/>
        </p:nvPicPr>
        <p:blipFill rotWithShape="1">
          <a:blip r:embed="rId2">
            <a:extLst>
              <a:ext uri="{28A0092B-C50C-407E-A947-70E740481C1C}">
                <a14:useLocalDpi xmlns:a14="http://schemas.microsoft.com/office/drawing/2010/main" val="0"/>
              </a:ext>
            </a:extLst>
          </a:blip>
          <a:srcRect l="23299" r="1845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665487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A2CE1-6F4A-F41D-342F-F17150583EDA}"/>
              </a:ext>
            </a:extLst>
          </p:cNvPr>
          <p:cNvSpPr>
            <a:spLocks noGrp="1"/>
          </p:cNvSpPr>
          <p:nvPr>
            <p:ph type="title"/>
          </p:nvPr>
        </p:nvSpPr>
        <p:spPr>
          <a:xfrm>
            <a:off x="761800" y="762001"/>
            <a:ext cx="5334197" cy="1708242"/>
          </a:xfrm>
        </p:spPr>
        <p:txBody>
          <a:bodyPr anchor="ctr">
            <a:normAutofit/>
          </a:bodyPr>
          <a:lstStyle/>
          <a:p>
            <a:r>
              <a:rPr lang="en-US" sz="4000"/>
              <a:t>Meta-Prompt</a:t>
            </a:r>
          </a:p>
        </p:txBody>
      </p:sp>
      <p:sp>
        <p:nvSpPr>
          <p:cNvPr id="3" name="Content Placeholder 2">
            <a:extLst>
              <a:ext uri="{FF2B5EF4-FFF2-40B4-BE49-F238E27FC236}">
                <a16:creationId xmlns:a16="http://schemas.microsoft.com/office/drawing/2014/main" id="{FF7733ED-6468-6889-940A-DA1E156954C6}"/>
              </a:ext>
            </a:extLst>
          </p:cNvPr>
          <p:cNvSpPr>
            <a:spLocks noGrp="1"/>
          </p:cNvSpPr>
          <p:nvPr>
            <p:ph idx="1"/>
          </p:nvPr>
        </p:nvSpPr>
        <p:spPr>
          <a:xfrm>
            <a:off x="761800" y="2470244"/>
            <a:ext cx="5334197" cy="3769835"/>
          </a:xfrm>
        </p:spPr>
        <p:txBody>
          <a:bodyPr anchor="ctr">
            <a:normAutofit/>
          </a:bodyPr>
          <a:lstStyle/>
          <a:p>
            <a:pPr marL="0" indent="0">
              <a:buNone/>
            </a:pPr>
            <a:r>
              <a:rPr lang="en-US" sz="2000" i="1" dirty="0">
                <a:solidFill>
                  <a:srgbClr val="FF0000"/>
                </a:solidFill>
              </a:rPr>
              <a:t>You will be analyzing a set of survey item texts and their corresponding clarity scores to identify patterns that distinguish items that received high clarity scores from those that received low scores.</a:t>
            </a:r>
          </a:p>
          <a:p>
            <a:pPr marL="0" indent="0">
              <a:buNone/>
            </a:pPr>
            <a:r>
              <a:rPr lang="en-US" sz="2000" i="1" dirty="0">
                <a:solidFill>
                  <a:srgbClr val="FF0000"/>
                </a:solidFill>
              </a:rPr>
              <a:t>Here are the survey item texts:</a:t>
            </a:r>
          </a:p>
          <a:p>
            <a:pPr marL="0" indent="0">
              <a:buNone/>
            </a:pPr>
            <a:r>
              <a:rPr lang="en-US" sz="2000" i="1" dirty="0">
                <a:solidFill>
                  <a:srgbClr val="FF0000"/>
                </a:solidFill>
              </a:rPr>
              <a:t>{text}</a:t>
            </a:r>
          </a:p>
          <a:p>
            <a:pPr marL="0" indent="0">
              <a:buNone/>
            </a:pPr>
            <a:r>
              <a:rPr lang="en-US" sz="2000" i="1" dirty="0">
                <a:solidFill>
                  <a:srgbClr val="FF0000"/>
                </a:solidFill>
              </a:rPr>
              <a:t>Please generate binary rules for the classes.</a:t>
            </a:r>
          </a:p>
          <a:p>
            <a:endParaRPr lang="en-US" sz="2000" dirty="0"/>
          </a:p>
        </p:txBody>
      </p:sp>
      <p:pic>
        <p:nvPicPr>
          <p:cNvPr id="14" name="Picture 13" descr="Computer script on a screen">
            <a:extLst>
              <a:ext uri="{FF2B5EF4-FFF2-40B4-BE49-F238E27FC236}">
                <a16:creationId xmlns:a16="http://schemas.microsoft.com/office/drawing/2014/main" id="{F8F9F020-D71D-36FD-8D83-2E1EE96AB06F}"/>
              </a:ext>
            </a:extLst>
          </p:cNvPr>
          <p:cNvPicPr>
            <a:picLocks noChangeAspect="1"/>
          </p:cNvPicPr>
          <p:nvPr/>
        </p:nvPicPr>
        <p:blipFill rotWithShape="1">
          <a:blip r:embed="rId2"/>
          <a:srcRect l="4195" r="4396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627354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570E2-0407-EFC0-48CD-46DBC112E2F8}"/>
              </a:ext>
            </a:extLst>
          </p:cNvPr>
          <p:cNvSpPr>
            <a:spLocks noGrp="1"/>
          </p:cNvSpPr>
          <p:nvPr>
            <p:ph type="title"/>
          </p:nvPr>
        </p:nvSpPr>
        <p:spPr/>
        <p:txBody>
          <a:bodyPr/>
          <a:lstStyle/>
          <a:p>
            <a:r>
              <a:rPr lang="en-US" dirty="0"/>
              <a:t>Binary Questions</a:t>
            </a:r>
          </a:p>
        </p:txBody>
      </p:sp>
      <p:pic>
        <p:nvPicPr>
          <p:cNvPr id="5" name="Content Placeholder 4">
            <a:extLst>
              <a:ext uri="{FF2B5EF4-FFF2-40B4-BE49-F238E27FC236}">
                <a16:creationId xmlns:a16="http://schemas.microsoft.com/office/drawing/2014/main" id="{C5C3A04F-0ECF-3CEE-7BE8-64F9C235D3F7}"/>
              </a:ext>
            </a:extLst>
          </p:cNvPr>
          <p:cNvPicPr>
            <a:picLocks noGrp="1" noChangeAspect="1"/>
          </p:cNvPicPr>
          <p:nvPr>
            <p:ph idx="1"/>
          </p:nvPr>
        </p:nvPicPr>
        <p:blipFill>
          <a:blip r:embed="rId2"/>
          <a:stretch>
            <a:fillRect/>
          </a:stretch>
        </p:blipFill>
        <p:spPr>
          <a:xfrm>
            <a:off x="362169" y="2397495"/>
            <a:ext cx="11829831" cy="3393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89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71B3A-1570-CF30-B1EF-A421AB080A94}"/>
              </a:ext>
            </a:extLst>
          </p:cNvPr>
          <p:cNvSpPr>
            <a:spLocks noGrp="1"/>
          </p:cNvSpPr>
          <p:nvPr>
            <p:ph type="title"/>
          </p:nvPr>
        </p:nvSpPr>
        <p:spPr>
          <a:xfrm>
            <a:off x="5297762" y="329184"/>
            <a:ext cx="6251110" cy="1783080"/>
          </a:xfrm>
        </p:spPr>
        <p:txBody>
          <a:bodyPr anchor="b">
            <a:normAutofit/>
          </a:bodyPr>
          <a:lstStyle/>
          <a:p>
            <a:r>
              <a:rPr lang="en-US" sz="5400"/>
              <a:t>Four tasks, Four Challenges</a:t>
            </a:r>
          </a:p>
        </p:txBody>
      </p:sp>
      <p:pic>
        <p:nvPicPr>
          <p:cNvPr id="5" name="Picture 4" descr="Magnifying glass showing decling performance">
            <a:extLst>
              <a:ext uri="{FF2B5EF4-FFF2-40B4-BE49-F238E27FC236}">
                <a16:creationId xmlns:a16="http://schemas.microsoft.com/office/drawing/2014/main" id="{A14A41B9-66E5-6350-8416-6865B2547EC0}"/>
              </a:ext>
            </a:extLst>
          </p:cNvPr>
          <p:cNvPicPr>
            <a:picLocks noChangeAspect="1"/>
          </p:cNvPicPr>
          <p:nvPr/>
        </p:nvPicPr>
        <p:blipFill rotWithShape="1">
          <a:blip r:embed="rId2"/>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E10CD8-C5CB-772F-FC27-965FB1E04CDB}"/>
              </a:ext>
            </a:extLst>
          </p:cNvPr>
          <p:cNvSpPr>
            <a:spLocks noGrp="1"/>
          </p:cNvSpPr>
          <p:nvPr>
            <p:ph idx="1"/>
          </p:nvPr>
        </p:nvSpPr>
        <p:spPr>
          <a:xfrm>
            <a:off x="5297762" y="2706624"/>
            <a:ext cx="6251110" cy="3483864"/>
          </a:xfrm>
        </p:spPr>
        <p:txBody>
          <a:bodyPr>
            <a:normAutofit/>
          </a:bodyPr>
          <a:lstStyle/>
          <a:p>
            <a:r>
              <a:rPr lang="en-US" sz="2200" b="1" dirty="0"/>
              <a:t>Empathy Prediction</a:t>
            </a:r>
            <a:r>
              <a:rPr lang="en-US" sz="2200" dirty="0"/>
              <a:t> — Binary Classification</a:t>
            </a:r>
          </a:p>
          <a:p>
            <a:r>
              <a:rPr lang="en-US" sz="2200" b="1" dirty="0"/>
              <a:t>Item Clarity</a:t>
            </a:r>
            <a:r>
              <a:rPr lang="en-US" sz="2200" dirty="0"/>
              <a:t> — Correlational</a:t>
            </a:r>
          </a:p>
          <a:p>
            <a:r>
              <a:rPr lang="en-US" sz="2200" b="1" dirty="0"/>
              <a:t>Interview Completion</a:t>
            </a:r>
            <a:r>
              <a:rPr lang="en-US" sz="2200" dirty="0"/>
              <a:t> — Cosine Similarity</a:t>
            </a:r>
          </a:p>
          <a:p>
            <a:r>
              <a:rPr lang="en-US" sz="2200" b="1" dirty="0"/>
              <a:t>Policy Fairness</a:t>
            </a:r>
            <a:r>
              <a:rPr lang="en-US" sz="2200" dirty="0"/>
              <a:t> — Binary Classification</a:t>
            </a:r>
          </a:p>
          <a:p>
            <a:endParaRPr lang="en-US" sz="2200" dirty="0"/>
          </a:p>
        </p:txBody>
      </p:sp>
    </p:spTree>
    <p:extLst>
      <p:ext uri="{BB962C8B-B14F-4D97-AF65-F5344CB8AC3E}">
        <p14:creationId xmlns:p14="http://schemas.microsoft.com/office/powerpoint/2010/main" val="3940388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What are Ensemble methods in Machine Learning? | by Aqeel Anwar | Towards  Data Science">
            <a:extLst>
              <a:ext uri="{FF2B5EF4-FFF2-40B4-BE49-F238E27FC236}">
                <a16:creationId xmlns:a16="http://schemas.microsoft.com/office/drawing/2014/main" id="{E1E161CF-C883-44CA-5124-917FC41C5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318" y="694391"/>
            <a:ext cx="9377363" cy="56397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3BDD514-2BEF-EB41-A503-EBDD66C13885}"/>
              </a:ext>
            </a:extLst>
          </p:cNvPr>
          <p:cNvSpPr/>
          <p:nvPr/>
        </p:nvSpPr>
        <p:spPr>
          <a:xfrm>
            <a:off x="219075" y="5711171"/>
            <a:ext cx="3419475" cy="9048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Corr: .70-.80</a:t>
            </a:r>
          </a:p>
          <a:p>
            <a:pPr algn="ctr"/>
            <a:r>
              <a:rPr lang="en-US" dirty="0"/>
              <a:t>Dev Corr: .60-.70</a:t>
            </a:r>
          </a:p>
        </p:txBody>
      </p:sp>
    </p:spTree>
    <p:extLst>
      <p:ext uri="{BB962C8B-B14F-4D97-AF65-F5344CB8AC3E}">
        <p14:creationId xmlns:p14="http://schemas.microsoft.com/office/powerpoint/2010/main" val="2679184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7EF2CDF-A585-CBF9-1736-93057E665EE8}"/>
              </a:ext>
            </a:extLst>
          </p:cNvPr>
          <p:cNvPicPr>
            <a:picLocks noChangeAspect="1"/>
          </p:cNvPicPr>
          <p:nvPr/>
        </p:nvPicPr>
        <p:blipFill rotWithShape="1">
          <a:blip r:embed="rId2"/>
          <a:srcRect r="47341"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50A92-2F25-EEC9-F13E-ADB2E2711D6E}"/>
              </a:ext>
            </a:extLst>
          </p:cNvPr>
          <p:cNvSpPr>
            <a:spLocks noGrp="1"/>
          </p:cNvSpPr>
          <p:nvPr>
            <p:ph type="title"/>
          </p:nvPr>
        </p:nvSpPr>
        <p:spPr>
          <a:xfrm>
            <a:off x="6115317" y="405685"/>
            <a:ext cx="5464968" cy="1559301"/>
          </a:xfrm>
        </p:spPr>
        <p:txBody>
          <a:bodyPr>
            <a:normAutofit/>
          </a:bodyPr>
          <a:lstStyle/>
          <a:p>
            <a:r>
              <a:rPr lang="en-US" sz="4000" b="1"/>
              <a:t>Task 3: Interview Completion </a:t>
            </a:r>
          </a:p>
        </p:txBody>
      </p:sp>
      <p:sp>
        <p:nvSpPr>
          <p:cNvPr id="3" name="Content Placeholder 2">
            <a:extLst>
              <a:ext uri="{FF2B5EF4-FFF2-40B4-BE49-F238E27FC236}">
                <a16:creationId xmlns:a16="http://schemas.microsoft.com/office/drawing/2014/main" id="{F0CD4DF9-FEED-0F44-CC6E-9B24806FBB1C}"/>
              </a:ext>
            </a:extLst>
          </p:cNvPr>
          <p:cNvSpPr>
            <a:spLocks noGrp="1"/>
          </p:cNvSpPr>
          <p:nvPr>
            <p:ph idx="1"/>
          </p:nvPr>
        </p:nvSpPr>
        <p:spPr>
          <a:xfrm>
            <a:off x="6115317" y="2743200"/>
            <a:ext cx="5247340" cy="3496878"/>
          </a:xfrm>
        </p:spPr>
        <p:txBody>
          <a:bodyPr anchor="ctr">
            <a:normAutofit/>
          </a:bodyPr>
          <a:lstStyle/>
          <a:p>
            <a:r>
              <a:rPr lang="en-US" sz="1900" dirty="0"/>
              <a:t>Gpt4 Model </a:t>
            </a:r>
          </a:p>
          <a:p>
            <a:r>
              <a:rPr lang="en-US" sz="1900" dirty="0"/>
              <a:t>Instructed to complete task based on the style, tone, and important characteristics</a:t>
            </a:r>
          </a:p>
          <a:p>
            <a:r>
              <a:rPr lang="en-US" sz="1900" dirty="0"/>
              <a:t>Generate N </a:t>
            </a:r>
            <a:r>
              <a:rPr lang="en-US" sz="1900" b="1" i="1" dirty="0"/>
              <a:t>in-context</a:t>
            </a:r>
            <a:r>
              <a:rPr lang="en-US" sz="1900" dirty="0"/>
              <a:t> examples </a:t>
            </a:r>
          </a:p>
          <a:p>
            <a:pPr lvl="1"/>
            <a:r>
              <a:rPr lang="en-US" sz="1900" dirty="0"/>
              <a:t>In-context so that model generate more diverse examples</a:t>
            </a:r>
          </a:p>
          <a:p>
            <a:r>
              <a:rPr lang="en-US" sz="1900" dirty="0"/>
              <a:t>Selected the completion that has the highest cosine similarity with the input</a:t>
            </a:r>
          </a:p>
          <a:p>
            <a:endParaRPr lang="en-US" sz="1900" dirty="0"/>
          </a:p>
          <a:p>
            <a:r>
              <a:rPr lang="en-US" sz="1900" b="1" dirty="0"/>
              <a:t>Cosine Similarity: .50 - .53</a:t>
            </a:r>
          </a:p>
        </p:txBody>
      </p:sp>
    </p:spTree>
    <p:extLst>
      <p:ext uri="{BB962C8B-B14F-4D97-AF65-F5344CB8AC3E}">
        <p14:creationId xmlns:p14="http://schemas.microsoft.com/office/powerpoint/2010/main" val="3818517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53B3649-FC9D-8443-6192-BB089AEEC23E}"/>
              </a:ext>
            </a:extLst>
          </p:cNvPr>
          <p:cNvPicPr>
            <a:picLocks noGrp="1" noChangeAspect="1"/>
          </p:cNvPicPr>
          <p:nvPr>
            <p:ph idx="1"/>
          </p:nvPr>
        </p:nvPicPr>
        <p:blipFill rotWithShape="1">
          <a:blip r:embed="rId2"/>
          <a:srcRect r="8110" b="-1"/>
          <a:stretch/>
        </p:blipFill>
        <p:spPr>
          <a:xfrm>
            <a:off x="20" y="10"/>
            <a:ext cx="12191980" cy="6866290"/>
          </a:xfrm>
          <a:prstGeom prst="rect">
            <a:avLst/>
          </a:prstGeom>
        </p:spPr>
      </p:pic>
    </p:spTree>
    <p:extLst>
      <p:ext uri="{BB962C8B-B14F-4D97-AF65-F5344CB8AC3E}">
        <p14:creationId xmlns:p14="http://schemas.microsoft.com/office/powerpoint/2010/main" val="993313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669D-F696-976C-FF60-6B2AF806565C}"/>
              </a:ext>
            </a:extLst>
          </p:cNvPr>
          <p:cNvSpPr>
            <a:spLocks noGrp="1"/>
          </p:cNvSpPr>
          <p:nvPr>
            <p:ph type="title"/>
          </p:nvPr>
        </p:nvSpPr>
        <p:spPr>
          <a:xfrm>
            <a:off x="5868557" y="1138036"/>
            <a:ext cx="5444382" cy="1402470"/>
          </a:xfrm>
        </p:spPr>
        <p:txBody>
          <a:bodyPr anchor="t">
            <a:normAutofit/>
          </a:bodyPr>
          <a:lstStyle/>
          <a:p>
            <a:r>
              <a:rPr lang="en-US" sz="3200" b="1"/>
              <a:t>Task 4: Policy Fairness </a:t>
            </a:r>
          </a:p>
        </p:txBody>
      </p:sp>
      <p:pic>
        <p:nvPicPr>
          <p:cNvPr id="5" name="Picture 4" descr="Classroom sticker progress chart">
            <a:extLst>
              <a:ext uri="{FF2B5EF4-FFF2-40B4-BE49-F238E27FC236}">
                <a16:creationId xmlns:a16="http://schemas.microsoft.com/office/drawing/2014/main" id="{E6DF3B6D-FFA4-1CDD-4D76-E2B4CAE26570}"/>
              </a:ext>
            </a:extLst>
          </p:cNvPr>
          <p:cNvPicPr>
            <a:picLocks noChangeAspect="1"/>
          </p:cNvPicPr>
          <p:nvPr/>
        </p:nvPicPr>
        <p:blipFill rotWithShape="1">
          <a:blip r:embed="rId2"/>
          <a:srcRect l="41153" r="2513"/>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22BCC3-8A27-689B-3929-0400920AF3BB}"/>
              </a:ext>
            </a:extLst>
          </p:cNvPr>
          <p:cNvSpPr>
            <a:spLocks noGrp="1"/>
          </p:cNvSpPr>
          <p:nvPr>
            <p:ph idx="1"/>
          </p:nvPr>
        </p:nvSpPr>
        <p:spPr>
          <a:xfrm>
            <a:off x="5868557" y="2551176"/>
            <a:ext cx="5444382" cy="3591207"/>
          </a:xfrm>
        </p:spPr>
        <p:txBody>
          <a:bodyPr>
            <a:normAutofit/>
          </a:bodyPr>
          <a:lstStyle/>
          <a:p>
            <a:r>
              <a:rPr lang="en-US" sz="2000"/>
              <a:t>N-shot self-consistency learning</a:t>
            </a:r>
          </a:p>
          <a:p>
            <a:r>
              <a:rPr lang="en-US" sz="2000"/>
              <a:t>Provided all examples in-context</a:t>
            </a:r>
          </a:p>
          <a:p>
            <a:r>
              <a:rPr lang="en-US" sz="2000"/>
              <a:t>Predicted test target</a:t>
            </a:r>
          </a:p>
          <a:p>
            <a:r>
              <a:rPr lang="en-US" sz="2000"/>
              <a:t>Repeated for N (N  is an odd number)</a:t>
            </a:r>
          </a:p>
          <a:p>
            <a:r>
              <a:rPr lang="en-US" sz="2000"/>
              <a:t>GPT4 Used</a:t>
            </a:r>
          </a:p>
          <a:p>
            <a:r>
              <a:rPr lang="en-US" sz="2000" b="1"/>
              <a:t>Accuracy : .83 - .86</a:t>
            </a:r>
          </a:p>
        </p:txBody>
      </p:sp>
    </p:spTree>
    <p:extLst>
      <p:ext uri="{BB962C8B-B14F-4D97-AF65-F5344CB8AC3E}">
        <p14:creationId xmlns:p14="http://schemas.microsoft.com/office/powerpoint/2010/main" val="4070940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23A36-ED51-E184-373B-54B942CA695E}"/>
              </a:ext>
            </a:extLst>
          </p:cNvPr>
          <p:cNvSpPr>
            <a:spLocks noGrp="1"/>
          </p:cNvSpPr>
          <p:nvPr>
            <p:ph type="title"/>
          </p:nvPr>
        </p:nvSpPr>
        <p:spPr/>
        <p:txBody>
          <a:bodyPr/>
          <a:lstStyle/>
          <a:p>
            <a:r>
              <a:rPr lang="en-US" dirty="0"/>
              <a:t>Actual Prompt</a:t>
            </a:r>
          </a:p>
        </p:txBody>
      </p:sp>
      <p:sp>
        <p:nvSpPr>
          <p:cNvPr id="3" name="Content Placeholder 2">
            <a:extLst>
              <a:ext uri="{FF2B5EF4-FFF2-40B4-BE49-F238E27FC236}">
                <a16:creationId xmlns:a16="http://schemas.microsoft.com/office/drawing/2014/main" id="{9C4AA896-78B6-3244-FB5E-0BEEFFA50202}"/>
              </a:ext>
            </a:extLst>
          </p:cNvPr>
          <p:cNvSpPr>
            <a:spLocks noGrp="1"/>
          </p:cNvSpPr>
          <p:nvPr>
            <p:ph idx="1"/>
          </p:nvPr>
        </p:nvSpPr>
        <p:spPr/>
        <p:txBody>
          <a:bodyPr>
            <a:normAutofit fontScale="85000" lnSpcReduction="10000"/>
          </a:bodyPr>
          <a:lstStyle/>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Question: Which policy statement is the much fairer option?</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Option 1: We recommend employees start a support group to share and address workplace concerns.</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Option 2: Grievance Resolution Committee: A committee addresses formal grievances and ensures a fair resolution process.</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 Answer: second</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Question: Which policy statement is the much fairer option?</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Option 1: A mentorship program pairs employees with experienced colleagues, providing guidance and preventing conflicts.</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Option 2: We've implemented a complaint card system to track and address employee concerns effectively.</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 Answer: first</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Question: Which policy statement is the much fairer option?</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Option 1: Conflict Resolution Apps: We offer technology solutions for reporting and tracking conflicts.</a:t>
            </a:r>
          </a:p>
          <a:p>
            <a:pPr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Option 2: Employees can request a mediator to assist in resolving issues with their supervisor, ensuring fair dispute resolution.</a:t>
            </a:r>
          </a:p>
          <a:p>
            <a:pPr marL="0" marR="0" indent="0">
              <a:lnSpc>
                <a:spcPct val="107000"/>
              </a:lnSpc>
              <a:spcBef>
                <a:spcPts val="0"/>
              </a:spcBef>
              <a:spcAft>
                <a:spcPts val="0"/>
              </a:spcAft>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 # Answer: </a:t>
            </a:r>
            <a:r>
              <a:rPr lang="en-US" sz="1800" b="1" dirty="0">
                <a:effectLst/>
                <a:latin typeface="Aptos" panose="020B0004020202020204" pitchFamily="34" charset="0"/>
                <a:ea typeface="Aptos" panose="020B0004020202020204" pitchFamily="34" charset="0"/>
                <a:cs typeface="Times New Roman" panose="02020603050405020304" pitchFamily="18" charset="0"/>
              </a:rPr>
              <a:t>[‘target]’</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3072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0F0745-9CE3-CBEF-5CF0-54FA2321ED0D}"/>
              </a:ext>
            </a:extLst>
          </p:cNvPr>
          <p:cNvSpPr>
            <a:spLocks noGrp="1"/>
          </p:cNvSpPr>
          <p:nvPr>
            <p:ph type="title"/>
          </p:nvPr>
        </p:nvSpPr>
        <p:spPr>
          <a:xfrm>
            <a:off x="761800" y="762001"/>
            <a:ext cx="5334197" cy="1708242"/>
          </a:xfrm>
        </p:spPr>
        <p:txBody>
          <a:bodyPr anchor="ctr">
            <a:normAutofit/>
          </a:bodyPr>
          <a:lstStyle/>
          <a:p>
            <a:r>
              <a:rPr lang="en-US" sz="4000"/>
              <a:t>Lesson Learned</a:t>
            </a:r>
          </a:p>
        </p:txBody>
      </p:sp>
      <p:sp>
        <p:nvSpPr>
          <p:cNvPr id="3" name="Content Placeholder 2">
            <a:extLst>
              <a:ext uri="{FF2B5EF4-FFF2-40B4-BE49-F238E27FC236}">
                <a16:creationId xmlns:a16="http://schemas.microsoft.com/office/drawing/2014/main" id="{DFBF4564-D5A0-2068-065D-361DE9FCD7DE}"/>
              </a:ext>
            </a:extLst>
          </p:cNvPr>
          <p:cNvSpPr>
            <a:spLocks noGrp="1"/>
          </p:cNvSpPr>
          <p:nvPr>
            <p:ph idx="1"/>
          </p:nvPr>
        </p:nvSpPr>
        <p:spPr>
          <a:xfrm>
            <a:off x="761800" y="2470244"/>
            <a:ext cx="5334197" cy="3769835"/>
          </a:xfrm>
        </p:spPr>
        <p:txBody>
          <a:bodyPr anchor="ctr">
            <a:normAutofit/>
          </a:bodyPr>
          <a:lstStyle/>
          <a:p>
            <a:r>
              <a:rPr lang="en-US" sz="2000" dirty="0"/>
              <a:t>Do not use labels for murky concepts</a:t>
            </a:r>
          </a:p>
          <a:p>
            <a:r>
              <a:rPr lang="en-US" sz="2000" dirty="0"/>
              <a:t>Elo ratings was an interesting idea to explore</a:t>
            </a:r>
          </a:p>
          <a:p>
            <a:r>
              <a:rPr lang="en-US" sz="2000" dirty="0"/>
              <a:t>Gpt4 model sometimes so verbose (interview completion)</a:t>
            </a:r>
          </a:p>
          <a:p>
            <a:r>
              <a:rPr lang="en-US" sz="2000" dirty="0"/>
              <a:t>For some task, simple methods is the best</a:t>
            </a:r>
          </a:p>
          <a:p>
            <a:r>
              <a:rPr lang="en-US" sz="2000" dirty="0"/>
              <a:t>Experiment and fail quickly</a:t>
            </a:r>
          </a:p>
          <a:p>
            <a:endParaRPr lang="en-US" sz="2000" dirty="0"/>
          </a:p>
        </p:txBody>
      </p:sp>
      <p:pic>
        <p:nvPicPr>
          <p:cNvPr id="5" name="Picture 4" descr="Multi-coloured paper-craft art">
            <a:extLst>
              <a:ext uri="{FF2B5EF4-FFF2-40B4-BE49-F238E27FC236}">
                <a16:creationId xmlns:a16="http://schemas.microsoft.com/office/drawing/2014/main" id="{27E991CB-D61A-6ED8-523B-C544DC735FD0}"/>
              </a:ext>
            </a:extLst>
          </p:cNvPr>
          <p:cNvPicPr>
            <a:picLocks noChangeAspect="1"/>
          </p:cNvPicPr>
          <p:nvPr/>
        </p:nvPicPr>
        <p:blipFill rotWithShape="1">
          <a:blip r:embed="rId2"/>
          <a:srcRect l="25200" r="2296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93776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3B6A8075-23F5-3F5A-64DF-5DF17F20F1F1}"/>
              </a:ext>
            </a:extLst>
          </p:cNvPr>
          <p:cNvPicPr>
            <a:picLocks noChangeAspect="1"/>
          </p:cNvPicPr>
          <p:nvPr/>
        </p:nvPicPr>
        <p:blipFill rotWithShape="1">
          <a:blip r:embed="rId2"/>
          <a:srcRect b="32584"/>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8822D-C9CE-C635-2655-F89CA708191E}"/>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en-US" sz="3600" dirty="0"/>
              <a:t>Thank you for your attention! </a:t>
            </a:r>
          </a:p>
        </p:txBody>
      </p:sp>
      <p:sp>
        <p:nvSpPr>
          <p:cNvPr id="4" name="Subtitle 2">
            <a:extLst>
              <a:ext uri="{FF2B5EF4-FFF2-40B4-BE49-F238E27FC236}">
                <a16:creationId xmlns:a16="http://schemas.microsoft.com/office/drawing/2014/main" id="{98AD7C13-1A6F-9009-FDBF-9A4E723552E5}"/>
              </a:ext>
            </a:extLst>
          </p:cNvPr>
          <p:cNvSpPr txBox="1">
            <a:spLocks/>
          </p:cNvSpPr>
          <p:nvPr/>
        </p:nvSpPr>
        <p:spPr>
          <a:xfrm>
            <a:off x="6487095" y="6136802"/>
            <a:ext cx="2919883" cy="535562"/>
          </a:xfrm>
          <a:prstGeom prst="rect">
            <a:avLst/>
          </a:prstGeom>
        </p:spPr>
        <p:txBody>
          <a:bodyPr vert="horz" lIns="91440" tIns="45720" rIns="91440" bIns="45720" rtlCol="0" anchor="t">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Mustafa Akben, PhD</a:t>
            </a:r>
          </a:p>
          <a:p>
            <a:pPr marL="0" indent="0" algn="ctr">
              <a:buNone/>
            </a:pPr>
            <a:r>
              <a:rPr lang="en-US" dirty="0"/>
              <a:t>Assistant Professor of Management</a:t>
            </a:r>
          </a:p>
        </p:txBody>
      </p:sp>
      <p:pic>
        <p:nvPicPr>
          <p:cNvPr id="6" name="Picture 4">
            <a:extLst>
              <a:ext uri="{FF2B5EF4-FFF2-40B4-BE49-F238E27FC236}">
                <a16:creationId xmlns:a16="http://schemas.microsoft.com/office/drawing/2014/main" id="{520794F3-F096-B9B8-C926-9EB986B9DF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 t="-424" r="-775" b="29164"/>
          <a:stretch/>
        </p:blipFill>
        <p:spPr bwMode="auto">
          <a:xfrm>
            <a:off x="7225724" y="4622463"/>
            <a:ext cx="1371600" cy="137160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2" descr="portrait of Aaron Satko outside Mooney Hall">
            <a:extLst>
              <a:ext uri="{FF2B5EF4-FFF2-40B4-BE49-F238E27FC236}">
                <a16:creationId xmlns:a16="http://schemas.microsoft.com/office/drawing/2014/main" id="{40EFCD55-5A0B-482D-8542-CB921813C9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193" t="7929" r="22599" b="31804"/>
          <a:stretch/>
        </p:blipFill>
        <p:spPr bwMode="auto">
          <a:xfrm>
            <a:off x="10022312" y="4596624"/>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0E4AFC10-0A5B-577B-47CF-9B2EB1214295}"/>
              </a:ext>
            </a:extLst>
          </p:cNvPr>
          <p:cNvSpPr txBox="1">
            <a:spLocks/>
          </p:cNvSpPr>
          <p:nvPr/>
        </p:nvSpPr>
        <p:spPr>
          <a:xfrm>
            <a:off x="9272117" y="6087932"/>
            <a:ext cx="2919883" cy="535562"/>
          </a:xfrm>
          <a:prstGeom prst="rect">
            <a:avLst/>
          </a:prstGeom>
        </p:spPr>
        <p:txBody>
          <a:bodyPr vert="horz" lIns="91440" tIns="45720" rIns="91440" bIns="45720" rtlCol="0" anchor="t">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Aaron </a:t>
            </a:r>
            <a:r>
              <a:rPr lang="en-US" dirty="0" err="1"/>
              <a:t>Satko</a:t>
            </a:r>
            <a:endParaRPr lang="en-US" dirty="0"/>
          </a:p>
          <a:p>
            <a:r>
              <a:rPr lang="en-US" dirty="0"/>
              <a:t>Computer Science &amp; AI Club Co-Chair</a:t>
            </a:r>
          </a:p>
        </p:txBody>
      </p:sp>
    </p:spTree>
    <p:extLst>
      <p:ext uri="{BB962C8B-B14F-4D97-AF65-F5344CB8AC3E}">
        <p14:creationId xmlns:p14="http://schemas.microsoft.com/office/powerpoint/2010/main" val="2409555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E4B11-758B-28CE-13FD-9997B9B63677}"/>
              </a:ext>
            </a:extLst>
          </p:cNvPr>
          <p:cNvSpPr>
            <a:spLocks noGrp="1"/>
          </p:cNvSpPr>
          <p:nvPr>
            <p:ph type="title"/>
          </p:nvPr>
        </p:nvSpPr>
        <p:spPr>
          <a:xfrm>
            <a:off x="5297762" y="329184"/>
            <a:ext cx="6251110" cy="1783080"/>
          </a:xfrm>
        </p:spPr>
        <p:txBody>
          <a:bodyPr anchor="b">
            <a:normAutofit/>
          </a:bodyPr>
          <a:lstStyle/>
          <a:p>
            <a:r>
              <a:rPr lang="en-US" sz="5400" dirty="0"/>
              <a:t>Task 1: Empathy Prediction</a:t>
            </a:r>
          </a:p>
        </p:txBody>
      </p:sp>
      <p:pic>
        <p:nvPicPr>
          <p:cNvPr id="5" name="Picture 4" descr="Multi-coloured paper-craft art">
            <a:extLst>
              <a:ext uri="{FF2B5EF4-FFF2-40B4-BE49-F238E27FC236}">
                <a16:creationId xmlns:a16="http://schemas.microsoft.com/office/drawing/2014/main" id="{E223A4EE-9C92-6152-78E4-214A7A6E35E5}"/>
              </a:ext>
            </a:extLst>
          </p:cNvPr>
          <p:cNvPicPr>
            <a:picLocks noChangeAspect="1"/>
          </p:cNvPicPr>
          <p:nvPr/>
        </p:nvPicPr>
        <p:blipFill rotWithShape="1">
          <a:blip r:embed="rId2"/>
          <a:srcRect l="28453" r="262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8DECC0-E0B7-3BDE-AF9F-A21B2FE2079E}"/>
              </a:ext>
            </a:extLst>
          </p:cNvPr>
          <p:cNvSpPr>
            <a:spLocks noGrp="1"/>
          </p:cNvSpPr>
          <p:nvPr>
            <p:ph idx="1"/>
          </p:nvPr>
        </p:nvSpPr>
        <p:spPr>
          <a:xfrm>
            <a:off x="5297762" y="2706624"/>
            <a:ext cx="6251110" cy="3483864"/>
          </a:xfrm>
        </p:spPr>
        <p:txBody>
          <a:bodyPr>
            <a:normAutofit/>
          </a:bodyPr>
          <a:lstStyle/>
          <a:p>
            <a:r>
              <a:rPr lang="en-US" sz="2000" dirty="0"/>
              <a:t>Zero-Shot COT </a:t>
            </a:r>
          </a:p>
          <a:p>
            <a:r>
              <a:rPr lang="en-US" sz="2000" dirty="0"/>
              <a:t>Syntactic chain-of-though with N-shot </a:t>
            </a:r>
          </a:p>
          <a:p>
            <a:r>
              <a:rPr lang="en-US" sz="2000" dirty="0"/>
              <a:t>Context Learning + Text Completion + Self-Consistency </a:t>
            </a:r>
          </a:p>
          <a:p>
            <a:r>
              <a:rPr lang="en-US" sz="2000" dirty="0"/>
              <a:t>Label Learning Model</a:t>
            </a:r>
          </a:p>
          <a:p>
            <a:r>
              <a:rPr lang="en-US" sz="2000" dirty="0"/>
              <a:t>Elo Rating for Empathy Ratings</a:t>
            </a:r>
          </a:p>
          <a:p>
            <a:endParaRPr lang="en-US" sz="2000" dirty="0"/>
          </a:p>
          <a:p>
            <a:r>
              <a:rPr lang="en-US" sz="2000" b="1" i="1" dirty="0"/>
              <a:t>Gemini 1.5 | GPT 3.5 - 4 | Claude3x</a:t>
            </a:r>
          </a:p>
          <a:p>
            <a:endParaRPr lang="en-US" sz="2000" dirty="0"/>
          </a:p>
        </p:txBody>
      </p:sp>
    </p:spTree>
    <p:extLst>
      <p:ext uri="{BB962C8B-B14F-4D97-AF65-F5344CB8AC3E}">
        <p14:creationId xmlns:p14="http://schemas.microsoft.com/office/powerpoint/2010/main" val="232996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3">
                                            <p:txEl>
                                              <p:pRg st="3" end="3"/>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0704B-184B-8F50-A64D-34C69854B324}"/>
              </a:ext>
            </a:extLst>
          </p:cNvPr>
          <p:cNvSpPr>
            <a:spLocks noGrp="1"/>
          </p:cNvSpPr>
          <p:nvPr>
            <p:ph type="title"/>
          </p:nvPr>
        </p:nvSpPr>
        <p:spPr/>
        <p:txBody>
          <a:bodyPr>
            <a:normAutofit/>
          </a:bodyPr>
          <a:lstStyle/>
          <a:p>
            <a:r>
              <a:rPr lang="en-US" sz="4400"/>
              <a:t>Context Learning + Text Completion + Self-Consistency</a:t>
            </a:r>
            <a:endParaRPr lang="en-US" dirty="0"/>
          </a:p>
        </p:txBody>
      </p:sp>
      <p:sp>
        <p:nvSpPr>
          <p:cNvPr id="6" name="Content Placeholder 5">
            <a:extLst>
              <a:ext uri="{FF2B5EF4-FFF2-40B4-BE49-F238E27FC236}">
                <a16:creationId xmlns:a16="http://schemas.microsoft.com/office/drawing/2014/main" id="{A9708918-2BD5-7DAF-9BBE-F3D2DB2FDF24}"/>
              </a:ext>
            </a:extLst>
          </p:cNvPr>
          <p:cNvSpPr>
            <a:spLocks noGrp="1"/>
          </p:cNvSpPr>
          <p:nvPr>
            <p:ph idx="1"/>
          </p:nvPr>
        </p:nvSpPr>
        <p:spPr>
          <a:xfrm>
            <a:off x="838200" y="1825625"/>
            <a:ext cx="5591175" cy="4351338"/>
          </a:xfrm>
        </p:spPr>
        <p:txBody>
          <a:bodyPr>
            <a:normAutofit fontScale="92500"/>
          </a:bodyPr>
          <a:lstStyle/>
          <a:p>
            <a:r>
              <a:rPr lang="en-US" dirty="0"/>
              <a:t>Learn from the context inputs</a:t>
            </a:r>
          </a:p>
          <a:p>
            <a:r>
              <a:rPr lang="en-US" dirty="0"/>
              <a:t>Complete text without any prompt  with a foundational model</a:t>
            </a:r>
          </a:p>
          <a:p>
            <a:pPr lvl="1"/>
            <a:r>
              <a:rPr lang="en-US" dirty="0"/>
              <a:t>Bison from Palm | Davinci-002 from GPTs | Gpt3.5-instruct from GPTs</a:t>
            </a:r>
          </a:p>
          <a:p>
            <a:r>
              <a:rPr lang="en-US" dirty="0"/>
              <a:t>Repeat them N times (N is an odd number to get mode)</a:t>
            </a:r>
          </a:p>
          <a:p>
            <a:r>
              <a:rPr lang="en-US" dirty="0"/>
              <a:t>Get the mode of the predictions</a:t>
            </a:r>
          </a:p>
          <a:p>
            <a:endParaRPr lang="en-US" b="1" dirty="0"/>
          </a:p>
          <a:p>
            <a:r>
              <a:rPr lang="en-US" b="1" dirty="0"/>
              <a:t>Accuracy at train : .60  | Dev = .57</a:t>
            </a:r>
          </a:p>
        </p:txBody>
      </p:sp>
      <p:pic>
        <p:nvPicPr>
          <p:cNvPr id="5122" name="Picture 2" descr="Chain-of-Thought → Tree-of-Thought - by Grigory Sapunov">
            <a:extLst>
              <a:ext uri="{FF2B5EF4-FFF2-40B4-BE49-F238E27FC236}">
                <a16:creationId xmlns:a16="http://schemas.microsoft.com/office/drawing/2014/main" id="{BB3F30BF-B469-BFFC-E7AE-17DF7398D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5" y="2322512"/>
            <a:ext cx="5282159" cy="2784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380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ositional Encoding">
            <a:hlinkClick r:id="" action="ppaction://media"/>
            <a:extLst>
              <a:ext uri="{FF2B5EF4-FFF2-40B4-BE49-F238E27FC236}">
                <a16:creationId xmlns:a16="http://schemas.microsoft.com/office/drawing/2014/main" id="{41BAC2BF-ACB8-551E-5609-5F191A767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9100" y="211385"/>
            <a:ext cx="11353800" cy="6435229"/>
          </a:xfrm>
          <a:prstGeom prst="rect">
            <a:avLst/>
          </a:prstGeom>
        </p:spPr>
      </p:pic>
    </p:spTree>
    <p:extLst>
      <p:ext uri="{BB962C8B-B14F-4D97-AF65-F5344CB8AC3E}">
        <p14:creationId xmlns:p14="http://schemas.microsoft.com/office/powerpoint/2010/main" val="372785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2" name="Rectangle 616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BC1E68-4CF4-DB12-EC96-00B99ED66C6B}"/>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But why?</a:t>
            </a:r>
          </a:p>
        </p:txBody>
      </p:sp>
      <p:pic>
        <p:nvPicPr>
          <p:cNvPr id="6146" name="Picture 2">
            <a:extLst>
              <a:ext uri="{FF2B5EF4-FFF2-40B4-BE49-F238E27FC236}">
                <a16:creationId xmlns:a16="http://schemas.microsoft.com/office/drawing/2014/main" id="{374017B6-38AD-D841-B9D4-F23BA62459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7" r="-2" b="-2"/>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16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16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563BD5-2C03-D03A-57C0-5D7DEA59E547}"/>
              </a:ext>
            </a:extLst>
          </p:cNvPr>
          <p:cNvPicPr>
            <a:picLocks noGrp="1" noChangeAspect="1"/>
          </p:cNvPicPr>
          <p:nvPr>
            <p:ph idx="1"/>
          </p:nvPr>
        </p:nvPicPr>
        <p:blipFill>
          <a:blip r:embed="rId2"/>
          <a:stretch>
            <a:fillRect/>
          </a:stretch>
        </p:blipFill>
        <p:spPr>
          <a:xfrm>
            <a:off x="3003350" y="294614"/>
            <a:ext cx="6185299" cy="62687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3488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59B1B63E-16C5-A379-0B65-E35649D937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847203"/>
            <a:ext cx="5294716" cy="3163592"/>
          </a:xfrm>
          <a:prstGeom prst="rect">
            <a:avLst/>
          </a:prstGeom>
          <a:noFill/>
          <a:extLst>
            <a:ext uri="{909E8E84-426E-40DD-AFC4-6F175D3DCCD1}">
              <a14:hiddenFill xmlns:a14="http://schemas.microsoft.com/office/drawing/2010/main">
                <a:solidFill>
                  <a:srgbClr val="FFFFFF"/>
                </a:solidFill>
              </a14:hiddenFill>
            </a:ext>
          </a:extLst>
        </p:spPr>
      </p:pic>
      <p:cxnSp>
        <p:nvCxnSpPr>
          <p:cNvPr id="7181" name="Straight Connector 718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1D8E93A2-1E49-7B44-B40B-6BD3BA4931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17" y="1847204"/>
            <a:ext cx="5294715" cy="316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5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429E6-87CB-90D2-1A33-F2BA023F4C59}"/>
              </a:ext>
            </a:extLst>
          </p:cNvPr>
          <p:cNvSpPr>
            <a:spLocks noGrp="1"/>
          </p:cNvSpPr>
          <p:nvPr>
            <p:ph type="title"/>
          </p:nvPr>
        </p:nvSpPr>
        <p:spPr>
          <a:xfrm>
            <a:off x="640080" y="329184"/>
            <a:ext cx="6894576" cy="1783080"/>
          </a:xfrm>
        </p:spPr>
        <p:txBody>
          <a:bodyPr anchor="b">
            <a:normAutofit/>
          </a:bodyPr>
          <a:lstStyle/>
          <a:p>
            <a:r>
              <a:rPr lang="en-US" sz="5400"/>
              <a:t>Elo Ratings for Classification</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9DDE97-7C62-5D0B-5A02-311B9F36DBDD}"/>
              </a:ext>
            </a:extLst>
          </p:cNvPr>
          <p:cNvSpPr>
            <a:spLocks noGrp="1"/>
          </p:cNvSpPr>
          <p:nvPr>
            <p:ph idx="1"/>
          </p:nvPr>
        </p:nvSpPr>
        <p:spPr>
          <a:xfrm>
            <a:off x="640080" y="2706624"/>
            <a:ext cx="6894576" cy="1065375"/>
          </a:xfrm>
        </p:spPr>
        <p:txBody>
          <a:bodyPr>
            <a:normAutofit fontScale="92500" lnSpcReduction="20000"/>
          </a:bodyPr>
          <a:lstStyle/>
          <a:p>
            <a:r>
              <a:rPr lang="en-US" sz="2200" dirty="0"/>
              <a:t>Elo ratings is initially used in chess competitions</a:t>
            </a:r>
          </a:p>
          <a:p>
            <a:r>
              <a:rPr lang="en-US" sz="2200" dirty="0"/>
              <a:t>LLM &amp; RLHF</a:t>
            </a:r>
          </a:p>
          <a:p>
            <a:r>
              <a:rPr lang="en-US" sz="2200" dirty="0"/>
              <a:t>Unexpected results change the ratings </a:t>
            </a:r>
          </a:p>
          <a:p>
            <a:endParaRPr lang="en-US" sz="2200" dirty="0"/>
          </a:p>
        </p:txBody>
      </p:sp>
      <p:pic>
        <p:nvPicPr>
          <p:cNvPr id="7" name="Picture 6">
            <a:extLst>
              <a:ext uri="{FF2B5EF4-FFF2-40B4-BE49-F238E27FC236}">
                <a16:creationId xmlns:a16="http://schemas.microsoft.com/office/drawing/2014/main" id="{694E67B6-1D3E-E013-B45A-A5F0E88965D6}"/>
              </a:ext>
            </a:extLst>
          </p:cNvPr>
          <p:cNvPicPr>
            <a:picLocks noChangeAspect="1"/>
          </p:cNvPicPr>
          <p:nvPr/>
        </p:nvPicPr>
        <p:blipFill>
          <a:blip r:embed="rId2"/>
          <a:stretch>
            <a:fillRect/>
          </a:stretch>
        </p:blipFill>
        <p:spPr>
          <a:xfrm>
            <a:off x="7970688" y="329183"/>
            <a:ext cx="3800519" cy="342996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8ABC61A-F75F-D795-8233-A06D30F86E87}"/>
              </a:ext>
            </a:extLst>
          </p:cNvPr>
          <p:cNvPicPr>
            <a:picLocks noChangeAspect="1"/>
          </p:cNvPicPr>
          <p:nvPr/>
        </p:nvPicPr>
        <p:blipFill>
          <a:blip r:embed="rId3"/>
          <a:stretch>
            <a:fillRect/>
          </a:stretch>
        </p:blipFill>
        <p:spPr>
          <a:xfrm>
            <a:off x="7883374" y="4079193"/>
            <a:ext cx="3956859" cy="2176272"/>
          </a:xfrm>
          <a:prstGeom prst="rect">
            <a:avLst/>
          </a:prstGeom>
          <a:ln>
            <a:noFill/>
          </a:ln>
          <a:effectLst>
            <a:outerShdw blurRad="292100" dist="139700" dir="2700000" algn="tl" rotWithShape="0">
              <a:srgbClr val="333333">
                <a:alpha val="65000"/>
              </a:srgbClr>
            </a:outerShdw>
          </a:effectLst>
        </p:spPr>
      </p:pic>
      <p:pic>
        <p:nvPicPr>
          <p:cNvPr id="10242" name="Picture 2" descr="Elo rating system - Wikipedia">
            <a:extLst>
              <a:ext uri="{FF2B5EF4-FFF2-40B4-BE49-F238E27FC236}">
                <a16:creationId xmlns:a16="http://schemas.microsoft.com/office/drawing/2014/main" id="{06646805-FC33-B198-9F63-3D53A28F2FC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952" y="3872400"/>
            <a:ext cx="2720241" cy="27202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descr="Understanding the Elo Rating System | by Matt Mazzola | Medium">
            <a:extLst>
              <a:ext uri="{FF2B5EF4-FFF2-40B4-BE49-F238E27FC236}">
                <a16:creationId xmlns:a16="http://schemas.microsoft.com/office/drawing/2014/main" id="{6FC8CFDD-AD1D-CAE4-D178-588D80FBB4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661" y="5030670"/>
            <a:ext cx="3495675" cy="149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42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TotalTime>
  <Words>1176</Words>
  <Application>Microsoft Office PowerPoint</Application>
  <PresentationFormat>Widescreen</PresentationFormat>
  <Paragraphs>121</Paragraphs>
  <Slides>26</Slides>
  <Notes>0</Notes>
  <HiddenSlides>0</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Machine Learning Competition</vt:lpstr>
      <vt:lpstr>Four tasks, Four Challenges</vt:lpstr>
      <vt:lpstr>Task 1: Empathy Prediction</vt:lpstr>
      <vt:lpstr>Context Learning + Text Completion + Self-Consistency</vt:lpstr>
      <vt:lpstr>PowerPoint Presentation</vt:lpstr>
      <vt:lpstr>But why?</vt:lpstr>
      <vt:lpstr>PowerPoint Presentation</vt:lpstr>
      <vt:lpstr>PowerPoint Presentation</vt:lpstr>
      <vt:lpstr>Elo Ratings for Classification</vt:lpstr>
      <vt:lpstr>Elo Rating | Class X</vt:lpstr>
      <vt:lpstr>Elo Rating | Class X</vt:lpstr>
      <vt:lpstr>Elo Ratings Classification</vt:lpstr>
      <vt:lpstr>Elo Rating </vt:lpstr>
      <vt:lpstr>Label Learning Model</vt:lpstr>
      <vt:lpstr>Experimenting with GAN – LLM Agent Models</vt:lpstr>
      <vt:lpstr>Final Empathy Prediction</vt:lpstr>
      <vt:lpstr>Task 2: Item Clarity</vt:lpstr>
      <vt:lpstr>Meta-Prompt</vt:lpstr>
      <vt:lpstr>Binary Questions</vt:lpstr>
      <vt:lpstr>PowerPoint Presentation</vt:lpstr>
      <vt:lpstr>Task 3: Interview Completion </vt:lpstr>
      <vt:lpstr>PowerPoint Presentation</vt:lpstr>
      <vt:lpstr>Task 4: Policy Fairness </vt:lpstr>
      <vt:lpstr>Actual Prompt</vt:lpstr>
      <vt:lpstr>Lesson Learned</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SIOP 2024 – Machine Learning Competition</dc:title>
  <dc:creator>Mustafa Akben</dc:creator>
  <cp:lastModifiedBy>Mustafa Akben</cp:lastModifiedBy>
  <cp:revision>2</cp:revision>
  <dcterms:created xsi:type="dcterms:W3CDTF">2024-04-18T11:20:01Z</dcterms:created>
  <dcterms:modified xsi:type="dcterms:W3CDTF">2024-04-18T13:40:57Z</dcterms:modified>
</cp:coreProperties>
</file>